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4"/>
  </p:notesMasterIdLst>
  <p:handoutMasterIdLst>
    <p:handoutMasterId r:id="rId35"/>
  </p:handoutMasterIdLst>
  <p:sldIdLst>
    <p:sldId id="278" r:id="rId5"/>
    <p:sldId id="371" r:id="rId6"/>
    <p:sldId id="402" r:id="rId7"/>
    <p:sldId id="393" r:id="rId8"/>
    <p:sldId id="415" r:id="rId9"/>
    <p:sldId id="416" r:id="rId10"/>
    <p:sldId id="417" r:id="rId11"/>
    <p:sldId id="418" r:id="rId12"/>
    <p:sldId id="394" r:id="rId13"/>
    <p:sldId id="391" r:id="rId14"/>
    <p:sldId id="426" r:id="rId15"/>
    <p:sldId id="420" r:id="rId16"/>
    <p:sldId id="423" r:id="rId17"/>
    <p:sldId id="424" r:id="rId18"/>
    <p:sldId id="405" r:id="rId19"/>
    <p:sldId id="408" r:id="rId20"/>
    <p:sldId id="427" r:id="rId21"/>
    <p:sldId id="428" r:id="rId22"/>
    <p:sldId id="395" r:id="rId23"/>
    <p:sldId id="429" r:id="rId24"/>
    <p:sldId id="390" r:id="rId25"/>
    <p:sldId id="414" r:id="rId26"/>
    <p:sldId id="392" r:id="rId27"/>
    <p:sldId id="396" r:id="rId28"/>
    <p:sldId id="383" r:id="rId29"/>
    <p:sldId id="431" r:id="rId30"/>
    <p:sldId id="397" r:id="rId31"/>
    <p:sldId id="386" r:id="rId32"/>
    <p:sldId id="430" r:id="rId33"/>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EA4C3-996E-4851-89C2-A521EC01B3FE}" v="174" dt="2021-04-21T17:55:34.712"/>
    <p1510:client id="{1D53A806-3F84-4D66-B371-1036ABE83D2E}" v="4" dt="2021-04-22T11:52:20.959"/>
    <p1510:client id="{1E8FE6F5-D05A-4548-8810-B913FA16B4FC}" v="58" dt="2021-04-21T13:01:27.830"/>
    <p1510:client id="{2D4FBCEC-3873-48A5-B6AC-D38C28D61750}" v="12" dt="2021-04-21T12:58:29.246"/>
    <p1510:client id="{6951A48A-C26F-4DDB-89B9-555C544C204F}" v="81" dt="2021-04-21T18:11:14.797"/>
    <p1510:client id="{AB2D09B4-D18B-4FDC-8E3B-C566BD0C7C52}" v="189" dt="2021-04-20T14:23:00.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3" autoAdjust="0"/>
    <p:restoredTop sz="94664"/>
  </p:normalViewPr>
  <p:slideViewPr>
    <p:cSldViewPr snapToGrid="0">
      <p:cViewPr varScale="1">
        <p:scale>
          <a:sx n="150" d="100"/>
          <a:sy n="150" d="100"/>
        </p:scale>
        <p:origin x="342"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15/09/2021</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9/15/2021</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10</a:t>
            </a:fld>
            <a:endParaRPr lang="en-GB"/>
          </a:p>
        </p:txBody>
      </p:sp>
    </p:spTree>
    <p:extLst>
      <p:ext uri="{BB962C8B-B14F-4D97-AF65-F5344CB8AC3E}">
        <p14:creationId xmlns:p14="http://schemas.microsoft.com/office/powerpoint/2010/main" val="176466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12</a:t>
            </a:fld>
            <a:endParaRPr lang="en-GB"/>
          </a:p>
        </p:txBody>
      </p:sp>
    </p:spTree>
    <p:extLst>
      <p:ext uri="{BB962C8B-B14F-4D97-AF65-F5344CB8AC3E}">
        <p14:creationId xmlns:p14="http://schemas.microsoft.com/office/powerpoint/2010/main" val="75256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13</a:t>
            </a:fld>
            <a:endParaRPr lang="en-GB"/>
          </a:p>
        </p:txBody>
      </p:sp>
    </p:spTree>
    <p:extLst>
      <p:ext uri="{BB962C8B-B14F-4D97-AF65-F5344CB8AC3E}">
        <p14:creationId xmlns:p14="http://schemas.microsoft.com/office/powerpoint/2010/main" val="9312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14</a:t>
            </a:fld>
            <a:endParaRPr lang="en-GB"/>
          </a:p>
        </p:txBody>
      </p:sp>
    </p:spTree>
    <p:extLst>
      <p:ext uri="{BB962C8B-B14F-4D97-AF65-F5344CB8AC3E}">
        <p14:creationId xmlns:p14="http://schemas.microsoft.com/office/powerpoint/2010/main" val="71868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Maybe too complex for block a, year 1</a:t>
            </a:r>
          </a:p>
        </p:txBody>
      </p:sp>
      <p:sp>
        <p:nvSpPr>
          <p:cNvPr id="4" name="Slide Number Placeholder 3"/>
          <p:cNvSpPr>
            <a:spLocks noGrp="1"/>
          </p:cNvSpPr>
          <p:nvPr>
            <p:ph type="sldNum" sz="quarter" idx="5"/>
          </p:nvPr>
        </p:nvSpPr>
        <p:spPr/>
        <p:txBody>
          <a:bodyPr/>
          <a:lstStyle/>
          <a:p>
            <a:fld id="{51AE5163-76D6-0846-B4A7-CD6FB6DB9683}" type="slidenum">
              <a:rPr lang="en-US"/>
              <a:t>24</a:t>
            </a:fld>
            <a:endParaRPr lang="en-US"/>
          </a:p>
        </p:txBody>
      </p:sp>
    </p:spTree>
    <p:extLst>
      <p:ext uri="{BB962C8B-B14F-4D97-AF65-F5344CB8AC3E}">
        <p14:creationId xmlns:p14="http://schemas.microsoft.com/office/powerpoint/2010/main" val="316995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27</a:t>
            </a:fld>
            <a:endParaRPr lang="en-US"/>
          </a:p>
        </p:txBody>
      </p:sp>
    </p:spTree>
    <p:extLst>
      <p:ext uri="{BB962C8B-B14F-4D97-AF65-F5344CB8AC3E}">
        <p14:creationId xmlns:p14="http://schemas.microsoft.com/office/powerpoint/2010/main" val="79396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29</a:t>
            </a:fld>
            <a:endParaRPr lang="en-US"/>
          </a:p>
        </p:txBody>
      </p:sp>
    </p:spTree>
    <p:extLst>
      <p:ext uri="{BB962C8B-B14F-4D97-AF65-F5344CB8AC3E}">
        <p14:creationId xmlns:p14="http://schemas.microsoft.com/office/powerpoint/2010/main" val="2456448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cdc.gov/coronavirus/2019-ncov/covid-data/forecasting-us.html" TargetMode="External"/><Relationship Id="rId2" Type="http://schemas.openxmlformats.org/officeDocument/2006/relationships/hyperlink" Target="https://gisanddata.maps.arcgis.com/apps/opsdashboard/index.html#/bda7594740fd40299423467b48e9ecf6" TargetMode="Externa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22.xml.rels><?xml version="1.0" encoding="UTF-8" standalone="yes"?>
<Relationships xmlns="http://schemas.openxmlformats.org/package/2006/relationships"><Relationship Id="rId3" Type="http://schemas.openxmlformats.org/officeDocument/2006/relationships/hyperlink" Target="https://coronadashboard.rijksoverheid.nl/gemeente/GM0758/positief-geteste-mensen" TargetMode="External"/><Relationship Id="rId2" Type="http://schemas.openxmlformats.org/officeDocument/2006/relationships/hyperlink" Target="https://www.nationalgeographic.com/science/article/how-to-measure-risk-airborne-coronavirus-your-office-classroom-bus-ride-cvd"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mailto:Heijligers.b@buas.nl"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p:txBody>
          <a:bodyPr/>
          <a:lstStyle/>
          <a:p>
            <a:r>
              <a:rPr lang="en-NL" dirty="0"/>
              <a:t>ADSAI: Data Science 1: The World in Data</a:t>
            </a:r>
            <a:endParaRPr lang="nl-NL" dirty="0"/>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p:txBody>
          <a:bodyPr/>
          <a:lstStyle/>
          <a:p>
            <a:r>
              <a:rPr lang="en-NL" dirty="0"/>
              <a:t>Bram Heijligers &amp; Nitin Bhushan </a:t>
            </a:r>
            <a:endParaRPr lang="en-US" dirty="0"/>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Tree>
    <p:extLst>
      <p:ext uri="{BB962C8B-B14F-4D97-AF65-F5344CB8AC3E}">
        <p14:creationId xmlns:p14="http://schemas.microsoft.com/office/powerpoint/2010/main" val="16870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7" name="Content Placeholder 2">
            <a:extLst>
              <a:ext uri="{FF2B5EF4-FFF2-40B4-BE49-F238E27FC236}">
                <a16:creationId xmlns:a16="http://schemas.microsoft.com/office/drawing/2014/main" id="{6E8D96B7-2AF2-48E4-A945-132E1FAAD9B7}"/>
              </a:ext>
            </a:extLst>
          </p:cNvPr>
          <p:cNvSpPr>
            <a:spLocks noGrp="1"/>
          </p:cNvSpPr>
          <p:nvPr>
            <p:ph sz="quarter" idx="14"/>
          </p:nvPr>
        </p:nvSpPr>
        <p:spPr>
          <a:xfrm>
            <a:off x="1169987" y="1484484"/>
            <a:ext cx="4328175" cy="3031256"/>
          </a:xfrm>
        </p:spPr>
        <p:txBody>
          <a:bodyPr vert="horz" lIns="0" tIns="0" rIns="0" bIns="0" rtlCol="0" anchor="t">
            <a:noAutofit/>
          </a:bodyPr>
          <a:lstStyle/>
          <a:p>
            <a:pPr marL="134620" indent="-134620"/>
            <a:r>
              <a:rPr lang="en-NL" sz="2000" dirty="0">
                <a:ea typeface="Open Sans Light"/>
                <a:cs typeface="Open Sans Light"/>
              </a:rPr>
              <a:t>Shape = Cube</a:t>
            </a:r>
          </a:p>
          <a:p>
            <a:pPr marL="134620" indent="-134620"/>
            <a:r>
              <a:rPr lang="en-NL" sz="2000" dirty="0">
                <a:ea typeface="Open Sans Light"/>
                <a:cs typeface="Open Sans Light"/>
              </a:rPr>
              <a:t>Size = 1 x 1 x 1 Meters  = </a:t>
            </a:r>
            <a:r>
              <a:rPr lang="en-NL" sz="2000" b="1" dirty="0">
                <a:ea typeface="Open Sans Light"/>
                <a:cs typeface="Open Sans Light"/>
              </a:rPr>
              <a:t>1</a:t>
            </a:r>
            <a:r>
              <a:rPr lang="en-NL" sz="2000" dirty="0">
                <a:ea typeface="Open Sans Light"/>
                <a:cs typeface="Open Sans Light"/>
              </a:rPr>
              <a:t> </a:t>
            </a:r>
            <a:r>
              <a:rPr lang="en-US" sz="2000" b="0" i="0" dirty="0">
                <a:solidFill>
                  <a:srgbClr val="202124"/>
                </a:solidFill>
                <a:effectLst/>
                <a:latin typeface="arial" panose="020B0604020202020204" pitchFamily="34" charset="0"/>
              </a:rPr>
              <a:t>m </a:t>
            </a:r>
            <a:r>
              <a:rPr lang="en-US" sz="2000" b="0" i="0" baseline="30000" dirty="0">
                <a:solidFill>
                  <a:srgbClr val="202124"/>
                </a:solidFill>
                <a:effectLst/>
                <a:latin typeface="arial" panose="020B0604020202020204" pitchFamily="34" charset="0"/>
              </a:rPr>
              <a:t>3</a:t>
            </a:r>
            <a:endParaRPr lang="en-NL" sz="2000" dirty="0">
              <a:ea typeface="Open Sans Light"/>
              <a:cs typeface="Open Sans Light"/>
            </a:endParaRPr>
          </a:p>
          <a:p>
            <a:pPr marL="134620" indent="-134620"/>
            <a:r>
              <a:rPr lang="en-NL" sz="2000" dirty="0">
                <a:ea typeface="Open Sans Light"/>
                <a:cs typeface="Open Sans Light"/>
              </a:rPr>
              <a:t>Material = Marble</a:t>
            </a:r>
          </a:p>
          <a:p>
            <a:pPr marL="134620" indent="-134620"/>
            <a:r>
              <a:rPr lang="en-NL" sz="2000" dirty="0">
                <a:ea typeface="Open Sans Light"/>
                <a:cs typeface="Open Sans Light"/>
              </a:rPr>
              <a:t>Material Density = </a:t>
            </a:r>
            <a:r>
              <a:rPr lang="en-NL" sz="2000" b="1" dirty="0">
                <a:ea typeface="Open Sans Light"/>
                <a:cs typeface="Open Sans Light"/>
              </a:rPr>
              <a:t>0.5</a:t>
            </a:r>
            <a:r>
              <a:rPr lang="en-US" sz="2000" b="1" i="0" dirty="0">
                <a:solidFill>
                  <a:srgbClr val="202124"/>
                </a:solidFill>
                <a:effectLst/>
                <a:latin typeface="arial" panose="020B0604020202020204" pitchFamily="34" charset="0"/>
              </a:rPr>
              <a:t>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a:t>
            </a:r>
          </a:p>
          <a:p>
            <a:pPr marL="134620" indent="-134620"/>
            <a:r>
              <a:rPr lang="en-NL" sz="2000" dirty="0">
                <a:ea typeface="Open Sans Light"/>
                <a:cs typeface="Open Sans Light"/>
              </a:rPr>
              <a:t>Weight = Size X Material Density</a:t>
            </a:r>
          </a:p>
          <a:p>
            <a:pPr marL="134620" indent="-134620"/>
            <a:r>
              <a:rPr lang="en-NL" sz="2000" dirty="0">
                <a:ea typeface="Open Sans Light"/>
                <a:cs typeface="Open Sans Light"/>
              </a:rPr>
              <a:t>Weight = 0.5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X 1.000.000 </a:t>
            </a:r>
          </a:p>
          <a:p>
            <a:pPr marL="134620" indent="-134620"/>
            <a:r>
              <a:rPr lang="en-NL" sz="2000" dirty="0">
                <a:ea typeface="Open Sans Light"/>
                <a:cs typeface="Open Sans Light"/>
              </a:rPr>
              <a:t>Weight = 500.000 grams = 500 KG</a:t>
            </a:r>
          </a:p>
          <a:p>
            <a:pPr marL="134620" indent="-134620"/>
            <a:endParaRPr lang="en-NL" sz="2000" dirty="0">
              <a:ea typeface="Open Sans Light"/>
              <a:cs typeface="Open Sans Light"/>
            </a:endParaRPr>
          </a:p>
          <a:p>
            <a:pPr marL="134620" indent="-134620"/>
            <a:endParaRPr lang="en-US" sz="2000" dirty="0"/>
          </a:p>
        </p:txBody>
      </p:sp>
      <p:pic>
        <p:nvPicPr>
          <p:cNvPr id="5" name="Picture 5">
            <a:extLst>
              <a:ext uri="{FF2B5EF4-FFF2-40B4-BE49-F238E27FC236}">
                <a16:creationId xmlns:a16="http://schemas.microsoft.com/office/drawing/2014/main" id="{8FAAA2FD-23BD-4241-A523-7C3B85F3371D}"/>
              </a:ext>
            </a:extLst>
          </p:cNvPr>
          <p:cNvPicPr>
            <a:picLocks noChangeAspect="1"/>
          </p:cNvPicPr>
          <p:nvPr/>
        </p:nvPicPr>
        <p:blipFill>
          <a:blip r:embed="rId3"/>
          <a:stretch>
            <a:fillRect/>
          </a:stretch>
        </p:blipFill>
        <p:spPr>
          <a:xfrm>
            <a:off x="5498163" y="1484484"/>
            <a:ext cx="3093118" cy="3031256"/>
          </a:xfrm>
          <a:prstGeom prst="rect">
            <a:avLst/>
          </a:prstGeom>
          <a:noFill/>
        </p:spPr>
      </p:pic>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dirty="0">
                <a:ea typeface="Open Sans Light"/>
                <a:cs typeface="Open Sans Light"/>
              </a:rPr>
              <a:t>Variable</a:t>
            </a:r>
            <a:r>
              <a:rPr lang="en-NL" dirty="0">
                <a:ea typeface="Open Sans Light"/>
                <a:cs typeface="Open Sans Light"/>
              </a:rPr>
              <a:t>s</a:t>
            </a:r>
            <a:r>
              <a:rPr lang="en-US" dirty="0">
                <a:ea typeface="Open Sans Light"/>
                <a:cs typeface="Open Sans Light"/>
              </a:rPr>
              <a:t>:</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10</a:t>
            </a:fld>
            <a:endParaRPr lang="en-GB"/>
          </a:p>
        </p:txBody>
      </p:sp>
    </p:spTree>
    <p:extLst>
      <p:ext uri="{BB962C8B-B14F-4D97-AF65-F5344CB8AC3E}">
        <p14:creationId xmlns:p14="http://schemas.microsoft.com/office/powerpoint/2010/main" val="1247295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9120-E539-4918-8939-01EF0D3438AF}"/>
              </a:ext>
            </a:extLst>
          </p:cNvPr>
          <p:cNvSpPr>
            <a:spLocks noGrp="1"/>
          </p:cNvSpPr>
          <p:nvPr>
            <p:ph type="title"/>
          </p:nvPr>
        </p:nvSpPr>
        <p:spPr/>
        <p:txBody>
          <a:bodyPr/>
          <a:lstStyle/>
          <a:p>
            <a:r>
              <a:rPr lang="en-NL" dirty="0"/>
              <a:t>Why would do we do this?</a:t>
            </a:r>
            <a:endParaRPr lang="en-GB" dirty="0"/>
          </a:p>
        </p:txBody>
      </p:sp>
      <p:sp>
        <p:nvSpPr>
          <p:cNvPr id="3" name="Text Placeholder 2">
            <a:extLst>
              <a:ext uri="{FF2B5EF4-FFF2-40B4-BE49-F238E27FC236}">
                <a16:creationId xmlns:a16="http://schemas.microsoft.com/office/drawing/2014/main" id="{3765BAF1-B162-4B41-9070-B76DC3B59FF9}"/>
              </a:ext>
            </a:extLst>
          </p:cNvPr>
          <p:cNvSpPr>
            <a:spLocks noGrp="1"/>
          </p:cNvSpPr>
          <p:nvPr>
            <p:ph type="body" sz="quarter" idx="17"/>
          </p:nvPr>
        </p:nvSpPr>
        <p:spPr>
          <a:xfrm>
            <a:off x="1169988" y="977900"/>
            <a:ext cx="7002462" cy="3537840"/>
          </a:xfrm>
        </p:spPr>
        <p:txBody>
          <a:bodyPr/>
          <a:lstStyle/>
          <a:p>
            <a:pPr marL="0" indent="0" algn="r">
              <a:buNone/>
            </a:pPr>
            <a:r>
              <a:rPr lang="en-NL" sz="2000" dirty="0"/>
              <a:t>To solve problems.</a:t>
            </a:r>
          </a:p>
          <a:p>
            <a:pPr marL="0" indent="0">
              <a:buNone/>
            </a:pPr>
            <a:r>
              <a:rPr lang="en-NL" sz="2000" dirty="0"/>
              <a:t>But how does this help us?</a:t>
            </a:r>
          </a:p>
          <a:p>
            <a:pPr marL="0" indent="0">
              <a:buNone/>
            </a:pPr>
            <a:endParaRPr lang="en-NL" sz="2000" dirty="0"/>
          </a:p>
          <a:p>
            <a:pPr marL="0" indent="0" algn="ctr">
              <a:buNone/>
            </a:pPr>
            <a:r>
              <a:rPr lang="en-NL" sz="2000" dirty="0"/>
              <a:t>Mathematics is essential an abstract way to define relationships between real-world entities.</a:t>
            </a:r>
          </a:p>
          <a:p>
            <a:pPr marL="457200" indent="-457200">
              <a:buFont typeface="+mj-lt"/>
              <a:buAutoNum type="arabicPeriod"/>
            </a:pPr>
            <a:endParaRPr lang="en-NL" sz="2000" dirty="0"/>
          </a:p>
          <a:p>
            <a:pPr marL="0" indent="0">
              <a:buNone/>
            </a:pPr>
            <a:r>
              <a:rPr lang="en-NL" sz="2000" dirty="0"/>
              <a:t>Translating real-world properties into data enables us to leverage that toolbox: it gives us a framework with which we can understand objects and phenomena in the world and how they affect one another.</a:t>
            </a:r>
          </a:p>
          <a:p>
            <a:pPr marL="0" indent="0" algn="ctr">
              <a:buNone/>
            </a:pPr>
            <a:r>
              <a:rPr lang="en-NL" sz="2000" dirty="0"/>
              <a:t>.</a:t>
            </a:r>
            <a:endParaRPr lang="en-GB" sz="2000" dirty="0"/>
          </a:p>
        </p:txBody>
      </p:sp>
      <p:sp>
        <p:nvSpPr>
          <p:cNvPr id="4" name="Slide Number Placeholder 3">
            <a:extLst>
              <a:ext uri="{FF2B5EF4-FFF2-40B4-BE49-F238E27FC236}">
                <a16:creationId xmlns:a16="http://schemas.microsoft.com/office/drawing/2014/main" id="{524A98B5-B7C2-42F8-9BC3-78713A2D7D56}"/>
              </a:ext>
            </a:extLst>
          </p:cNvPr>
          <p:cNvSpPr>
            <a:spLocks noGrp="1"/>
          </p:cNvSpPr>
          <p:nvPr>
            <p:ph type="sldNum" sz="quarter" idx="12"/>
          </p:nvPr>
        </p:nvSpPr>
        <p:spPr/>
        <p:txBody>
          <a:bodyPr/>
          <a:lstStyle/>
          <a:p>
            <a:fld id="{993221B0-C4CD-1546-9E62-A4249094014D}" type="slidenum">
              <a:rPr lang="en-GB" smtClean="0"/>
              <a:pPr/>
              <a:t>11</a:t>
            </a:fld>
            <a:endParaRPr lang="en-GB"/>
          </a:p>
        </p:txBody>
      </p:sp>
      <p:cxnSp>
        <p:nvCxnSpPr>
          <p:cNvPr id="9" name="Straight Arrow Connector 8">
            <a:extLst>
              <a:ext uri="{FF2B5EF4-FFF2-40B4-BE49-F238E27FC236}">
                <a16:creationId xmlns:a16="http://schemas.microsoft.com/office/drawing/2014/main" id="{AD797F1E-D0CA-4AFA-95F6-E48E3B2384E8}"/>
              </a:ext>
            </a:extLst>
          </p:cNvPr>
          <p:cNvCxnSpPr/>
          <p:nvPr/>
        </p:nvCxnSpPr>
        <p:spPr>
          <a:xfrm>
            <a:off x="4622800" y="2832100"/>
            <a:ext cx="0" cy="381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36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12</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tretch>
            <a:fillRect/>
          </a:stretch>
        </p:blipFill>
        <p:spPr>
          <a:xfrm>
            <a:off x="2084847" y="1725122"/>
            <a:ext cx="6892155" cy="2790618"/>
          </a:xfrm>
        </p:spPr>
      </p:pic>
    </p:spTree>
    <p:extLst>
      <p:ext uri="{BB962C8B-B14F-4D97-AF65-F5344CB8AC3E}">
        <p14:creationId xmlns:p14="http://schemas.microsoft.com/office/powerpoint/2010/main" val="4282011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13</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104437" y="1725122"/>
            <a:ext cx="6852975" cy="2790618"/>
          </a:xfrm>
        </p:spPr>
      </p:pic>
    </p:spTree>
    <p:extLst>
      <p:ext uri="{BB962C8B-B14F-4D97-AF65-F5344CB8AC3E}">
        <p14:creationId xmlns:p14="http://schemas.microsoft.com/office/powerpoint/2010/main" val="311166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14</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249507" y="1725122"/>
            <a:ext cx="6562834" cy="2790618"/>
          </a:xfrm>
        </p:spPr>
      </p:pic>
    </p:spTree>
    <p:extLst>
      <p:ext uri="{BB962C8B-B14F-4D97-AF65-F5344CB8AC3E}">
        <p14:creationId xmlns:p14="http://schemas.microsoft.com/office/powerpoint/2010/main" val="2326585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t>You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228600" indent="-228600">
              <a:buAutoNum type="arabicParenBoth"/>
            </a:pPr>
            <a:r>
              <a:rPr lang="en-NL" sz="1200" dirty="0">
                <a:solidFill>
                  <a:schemeClr val="accent1"/>
                </a:solidFill>
              </a:rPr>
              <a:t>Age</a:t>
            </a:r>
          </a:p>
          <a:p>
            <a:pPr marL="228600" indent="-228600">
              <a:buAutoNum type="arabicParenBoth"/>
            </a:pPr>
            <a:r>
              <a:rPr lang="en-NL" sz="1200" dirty="0">
                <a:solidFill>
                  <a:schemeClr val="accent1"/>
                </a:solidFill>
              </a:rPr>
              <a:t>Height</a:t>
            </a:r>
          </a:p>
          <a:p>
            <a:pPr marL="228600" indent="-228600">
              <a:buAutoNum type="arabicParenBoth"/>
            </a:pPr>
            <a:r>
              <a:rPr lang="en-NL" sz="1200" dirty="0">
                <a:solidFill>
                  <a:schemeClr val="accent1"/>
                </a:solidFill>
              </a:rPr>
              <a:t>Weight</a:t>
            </a:r>
          </a:p>
          <a:p>
            <a:pPr marL="228600" indent="-228600">
              <a:buAutoNum type="arabicParenBoth"/>
            </a:pPr>
            <a:r>
              <a:rPr lang="en-NL" sz="1200" dirty="0">
                <a:solidFill>
                  <a:schemeClr val="accent1"/>
                </a:solidFill>
              </a:rPr>
              <a:t>Location (</a:t>
            </a:r>
            <a:r>
              <a:rPr lang="en-NL" sz="1200" b="1" dirty="0">
                <a:solidFill>
                  <a:schemeClr val="accent1"/>
                </a:solidFill>
              </a:rPr>
              <a:t>X,Y,Z</a:t>
            </a:r>
            <a:r>
              <a:rPr lang="en-NL" sz="1200" dirty="0">
                <a:solidFill>
                  <a:schemeClr val="accent1"/>
                </a:solidFill>
              </a:rPr>
              <a:t>) at Time </a:t>
            </a:r>
            <a:r>
              <a:rPr lang="en-NL" sz="1200" b="1" dirty="0">
                <a:solidFill>
                  <a:schemeClr val="accent1"/>
                </a:solidFill>
              </a:rPr>
              <a:t>A</a:t>
            </a:r>
          </a:p>
          <a:p>
            <a:pPr marL="228600" indent="-228600">
              <a:buAutoNum type="arabicParenBoth"/>
            </a:pPr>
            <a:r>
              <a:rPr lang="en-NL" sz="1200" dirty="0">
                <a:solidFill>
                  <a:schemeClr val="accent1"/>
                </a:solidFill>
              </a:rPr>
              <a:t>[Student examples]</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15</a:t>
            </a:fld>
            <a:endParaRPr lang="en-GB" dirty="0"/>
          </a:p>
        </p:txBody>
      </p:sp>
      <p:pic>
        <p:nvPicPr>
          <p:cNvPr id="5" name="Picture 5" descr="A picture containing person, computer, person, computer&#10;&#10;Description automatically generated">
            <a:extLst>
              <a:ext uri="{FF2B5EF4-FFF2-40B4-BE49-F238E27FC236}">
                <a16:creationId xmlns:a16="http://schemas.microsoft.com/office/drawing/2014/main" id="{FBAAE091-8976-4C8D-90AA-85570985697B}"/>
              </a:ext>
            </a:extLst>
          </p:cNvPr>
          <p:cNvPicPr>
            <a:picLocks noChangeAspect="1"/>
          </p:cNvPicPr>
          <p:nvPr/>
        </p:nvPicPr>
        <p:blipFill rotWithShape="1">
          <a:blip r:embed="rId2"/>
          <a:srcRect l="-555" t="-136" r="16081"/>
          <a:stretch/>
        </p:blipFill>
        <p:spPr>
          <a:xfrm>
            <a:off x="4307656" y="1342303"/>
            <a:ext cx="4500169" cy="3011920"/>
          </a:xfrm>
          <a:prstGeom prst="rect">
            <a:avLst/>
          </a:prstGeom>
        </p:spPr>
      </p:pic>
    </p:spTree>
    <p:extLst>
      <p:ext uri="{BB962C8B-B14F-4D97-AF65-F5344CB8AC3E}">
        <p14:creationId xmlns:p14="http://schemas.microsoft.com/office/powerpoint/2010/main" val="3929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You can also capture social and </a:t>
            </a:r>
            <a:r>
              <a:rPr lang="en-US" sz="1200" dirty="0" err="1">
                <a:solidFill>
                  <a:schemeClr val="accent1"/>
                </a:solidFill>
                <a:ea typeface="Open Sans Light"/>
                <a:cs typeface="Open Sans Light"/>
              </a:rPr>
              <a:t>behavioural</a:t>
            </a:r>
            <a:r>
              <a:rPr lang="en-US" sz="1200" dirty="0">
                <a:solidFill>
                  <a:schemeClr val="accent1"/>
                </a:solidFill>
                <a:ea typeface="Open Sans Light"/>
                <a:cs typeface="Open Sans Light"/>
              </a:rPr>
              <a:t> phenomena </a:t>
            </a:r>
            <a:r>
              <a:rPr lang="en-NL" sz="1200" dirty="0">
                <a:solidFill>
                  <a:schemeClr val="accent1"/>
                </a:solidFill>
                <a:ea typeface="Open Sans Light"/>
                <a:cs typeface="Open Sans Light"/>
              </a:rPr>
              <a:t>about an individual, group, organisation or society using data science. </a:t>
            </a:r>
          </a:p>
          <a:p>
            <a:pPr marL="0" indent="0">
              <a:buNone/>
            </a:pPr>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well known example of these are questionnaires.</a:t>
            </a: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snapshot of a questionnaire </a:t>
            </a:r>
          </a:p>
          <a:p>
            <a:pPr marL="0" indent="0">
              <a:buNone/>
            </a:pPr>
            <a:r>
              <a:rPr lang="en-NL" sz="1200" dirty="0">
                <a:solidFill>
                  <a:schemeClr val="accent1"/>
                </a:solidFill>
                <a:ea typeface="Open Sans Light"/>
                <a:cs typeface="Open Sans Light"/>
              </a:rPr>
              <a:t>I took among my colleagues at </a:t>
            </a:r>
          </a:p>
          <a:p>
            <a:pPr marL="0" indent="0">
              <a:buNone/>
            </a:pPr>
            <a:r>
              <a:rPr lang="en-NL" sz="1200" dirty="0">
                <a:solidFill>
                  <a:schemeClr val="accent1"/>
                </a:solidFill>
                <a:ea typeface="Open Sans Light"/>
                <a:cs typeface="Open Sans Light"/>
              </a:rPr>
              <a:t>the GGD to reliably represent </a:t>
            </a:r>
          </a:p>
          <a:p>
            <a:pPr marL="0" indent="0">
              <a:buNone/>
            </a:pPr>
            <a:r>
              <a:rPr lang="en-NL" sz="1200" dirty="0">
                <a:solidFill>
                  <a:schemeClr val="accent1"/>
                </a:solidFill>
                <a:ea typeface="Open Sans Light"/>
                <a:cs typeface="Open Sans Light"/>
              </a:rPr>
              <a:t>my competencies for my job </a:t>
            </a:r>
          </a:p>
          <a:p>
            <a:pPr marL="0" indent="0">
              <a:buNone/>
            </a:pPr>
            <a:r>
              <a:rPr lang="en-NL" sz="1200" dirty="0">
                <a:solidFill>
                  <a:schemeClr val="accent1"/>
                </a:solidFill>
                <a:ea typeface="Open Sans Light"/>
                <a:cs typeface="Open Sans Light"/>
              </a:rPr>
              <a:t>application as a lecturer.</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16</a:t>
            </a:fld>
            <a:endParaRPr lang="en-GB" dirty="0"/>
          </a:p>
        </p:txBody>
      </p:sp>
      <p:pic>
        <p:nvPicPr>
          <p:cNvPr id="6" name="Picture 5">
            <a:extLst>
              <a:ext uri="{FF2B5EF4-FFF2-40B4-BE49-F238E27FC236}">
                <a16:creationId xmlns:a16="http://schemas.microsoft.com/office/drawing/2014/main" id="{598199E0-3C50-47B8-8BBF-6302175BC603}"/>
              </a:ext>
            </a:extLst>
          </p:cNvPr>
          <p:cNvPicPr>
            <a:picLocks noChangeAspect="1"/>
          </p:cNvPicPr>
          <p:nvPr/>
        </p:nvPicPr>
        <p:blipFill>
          <a:blip r:embed="rId2"/>
          <a:stretch>
            <a:fillRect/>
          </a:stretch>
        </p:blipFill>
        <p:spPr>
          <a:xfrm>
            <a:off x="3395663" y="1868331"/>
            <a:ext cx="4408488" cy="2666379"/>
          </a:xfrm>
          <a:prstGeom prst="rect">
            <a:avLst/>
          </a:prstGeom>
        </p:spPr>
      </p:pic>
    </p:spTree>
    <p:extLst>
      <p:ext uri="{BB962C8B-B14F-4D97-AF65-F5344CB8AC3E}">
        <p14:creationId xmlns:p14="http://schemas.microsoft.com/office/powerpoint/2010/main" val="1974007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7002462" cy="3794649"/>
          </a:xfrm>
        </p:spPr>
        <p:txBody>
          <a:bodyPr vert="horz" lIns="0" tIns="0" rIns="0" bIns="0" rtlCol="0" anchor="t">
            <a:noAutofit/>
          </a:bodyPr>
          <a:lstStyle/>
          <a:p>
            <a:pPr marL="0" indent="0">
              <a:buNone/>
            </a:pPr>
            <a:r>
              <a:rPr lang="en-NL" sz="1200" dirty="0">
                <a:solidFill>
                  <a:schemeClr val="accent1"/>
                </a:solidFill>
              </a:rPr>
              <a:t>Once you collected the data; provided the questionnaire is robust, you can see a phenomena in action. In this case, how my colleagues perc</a:t>
            </a:r>
            <a:r>
              <a:rPr lang="en-US" sz="1200" dirty="0" err="1">
                <a:solidFill>
                  <a:schemeClr val="accent1"/>
                </a:solidFill>
              </a:rPr>
              <a:t>ei</a:t>
            </a:r>
            <a:r>
              <a:rPr lang="en-NL" sz="1200" dirty="0" err="1">
                <a:solidFill>
                  <a:schemeClr val="accent1"/>
                </a:solidFill>
              </a:rPr>
              <a:t>ved</a:t>
            </a:r>
            <a:r>
              <a:rPr lang="en-NL" sz="1200" dirty="0">
                <a:solidFill>
                  <a:schemeClr val="accent1"/>
                </a:solidFill>
              </a:rPr>
              <a:t> my ability to handle a large workload and the accompanying pressure:</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r>
              <a:rPr lang="en-NL" sz="1200" dirty="0">
                <a:solidFill>
                  <a:schemeClr val="accent1"/>
                </a:solidFill>
              </a:rPr>
              <a:t>The next step is creating a so called aggregate variable which conde</a:t>
            </a:r>
            <a:r>
              <a:rPr lang="en-US" sz="1200" dirty="0">
                <a:solidFill>
                  <a:schemeClr val="accent1"/>
                </a:solidFill>
              </a:rPr>
              <a:t>n</a:t>
            </a:r>
            <a:r>
              <a:rPr lang="en-NL" sz="1200" dirty="0" err="1">
                <a:solidFill>
                  <a:schemeClr val="accent1"/>
                </a:solidFill>
              </a:rPr>
              <a:t>ses</a:t>
            </a:r>
            <a:r>
              <a:rPr lang="en-NL" sz="1200" dirty="0">
                <a:solidFill>
                  <a:schemeClr val="accent1"/>
                </a:solidFill>
              </a:rPr>
              <a:t> the 4 responses into a single number per person.</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17</a:t>
            </a:fld>
            <a:endParaRPr lang="en-GB" dirty="0"/>
          </a:p>
        </p:txBody>
      </p:sp>
      <p:pic>
        <p:nvPicPr>
          <p:cNvPr id="6" name="Picture 5">
            <a:extLst>
              <a:ext uri="{FF2B5EF4-FFF2-40B4-BE49-F238E27FC236}">
                <a16:creationId xmlns:a16="http://schemas.microsoft.com/office/drawing/2014/main" id="{6F7B6460-C59D-4F78-8444-969EB9885E86}"/>
              </a:ext>
            </a:extLst>
          </p:cNvPr>
          <p:cNvPicPr>
            <a:picLocks noChangeAspect="1"/>
          </p:cNvPicPr>
          <p:nvPr/>
        </p:nvPicPr>
        <p:blipFill>
          <a:blip r:embed="rId2"/>
          <a:stretch>
            <a:fillRect/>
          </a:stretch>
        </p:blipFill>
        <p:spPr>
          <a:xfrm>
            <a:off x="1658937" y="1656697"/>
            <a:ext cx="5404245" cy="2479514"/>
          </a:xfrm>
          <a:prstGeom prst="rect">
            <a:avLst/>
          </a:prstGeom>
        </p:spPr>
      </p:pic>
    </p:spTree>
    <p:extLst>
      <p:ext uri="{BB962C8B-B14F-4D97-AF65-F5344CB8AC3E}">
        <p14:creationId xmlns:p14="http://schemas.microsoft.com/office/powerpoint/2010/main" val="149606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7002462" cy="3794649"/>
          </a:xfrm>
        </p:spPr>
        <p:txBody>
          <a:bodyPr vert="horz" lIns="0" tIns="0" rIns="0" bIns="0" rtlCol="0" anchor="t">
            <a:noAutofit/>
          </a:bodyPr>
          <a:lstStyle/>
          <a:p>
            <a:pPr marL="0" indent="0">
              <a:buNone/>
            </a:pPr>
            <a:r>
              <a:rPr lang="en-NL" sz="1200" dirty="0">
                <a:solidFill>
                  <a:schemeClr val="accent1"/>
                </a:solidFill>
              </a:rPr>
              <a:t>The next step is creating a so called aggregate variable. An aggregate variable conde</a:t>
            </a:r>
            <a:r>
              <a:rPr lang="en-US" sz="1200" dirty="0">
                <a:solidFill>
                  <a:schemeClr val="accent1"/>
                </a:solidFill>
              </a:rPr>
              <a:t>n</a:t>
            </a:r>
            <a:r>
              <a:rPr lang="en-NL" sz="1200" dirty="0" err="1">
                <a:solidFill>
                  <a:schemeClr val="accent1"/>
                </a:solidFill>
              </a:rPr>
              <a:t>ses</a:t>
            </a:r>
            <a:r>
              <a:rPr lang="en-NL" sz="1200" dirty="0">
                <a:solidFill>
                  <a:schemeClr val="accent1"/>
                </a:solidFill>
              </a:rPr>
              <a:t> the 4 responses into a single score per person. The distribution of the score is displayed below here (Mean = 4.214, Median = 4.125).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r>
              <a:rPr lang="en-NL" sz="1200" dirty="0">
                <a:solidFill>
                  <a:schemeClr val="accent1"/>
                </a:solidFill>
              </a:rPr>
              <a:t>It’s a fun demonstration but doing data gathering and statistical analysis like this is outside of the scope of this block. We’ll look at this again in year 2!</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18</a:t>
            </a:fld>
            <a:endParaRPr lang="en-GB" dirty="0"/>
          </a:p>
        </p:txBody>
      </p:sp>
      <p:pic>
        <p:nvPicPr>
          <p:cNvPr id="7" name="Picture 6">
            <a:extLst>
              <a:ext uri="{FF2B5EF4-FFF2-40B4-BE49-F238E27FC236}">
                <a16:creationId xmlns:a16="http://schemas.microsoft.com/office/drawing/2014/main" id="{D129BA30-E3F3-4A8B-8141-DDC269FC4CA0}"/>
              </a:ext>
            </a:extLst>
          </p:cNvPr>
          <p:cNvPicPr>
            <a:picLocks noChangeAspect="1"/>
          </p:cNvPicPr>
          <p:nvPr/>
        </p:nvPicPr>
        <p:blipFill rotWithShape="1">
          <a:blip r:embed="rId2"/>
          <a:srcRect t="11564" b="14482"/>
          <a:stretch/>
        </p:blipFill>
        <p:spPr>
          <a:xfrm>
            <a:off x="2423269" y="1599687"/>
            <a:ext cx="4777631" cy="2432050"/>
          </a:xfrm>
          <a:prstGeom prst="rect">
            <a:avLst/>
          </a:prstGeom>
        </p:spPr>
      </p:pic>
    </p:spTree>
    <p:extLst>
      <p:ext uri="{BB962C8B-B14F-4D97-AF65-F5344CB8AC3E}">
        <p14:creationId xmlns:p14="http://schemas.microsoft.com/office/powerpoint/2010/main" val="3346311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19</a:t>
            </a:fld>
            <a:endParaRPr lang="en-GB" dirty="0"/>
          </a:p>
        </p:txBody>
      </p:sp>
      <p:sp>
        <p:nvSpPr>
          <p:cNvPr id="6" name="Text Placeholder 5">
            <a:extLst>
              <a:ext uri="{FF2B5EF4-FFF2-40B4-BE49-F238E27FC236}">
                <a16:creationId xmlns:a16="http://schemas.microsoft.com/office/drawing/2014/main" id="{067FA600-FF67-4697-9050-0F0D0D8C4E6C}"/>
              </a:ext>
            </a:extLst>
          </p:cNvPr>
          <p:cNvSpPr>
            <a:spLocks noGrp="1"/>
          </p:cNvSpPr>
          <p:nvPr>
            <p:ph type="body" sz="quarter" idx="14"/>
          </p:nvPr>
        </p:nvSpPr>
        <p:spPr/>
        <p:txBody>
          <a:bodyPr/>
          <a:lstStyle/>
          <a:p>
            <a:pPr marL="0" indent="0">
              <a:buNone/>
            </a:pPr>
            <a:r>
              <a:rPr lang="en-NL" dirty="0"/>
              <a:t>Isn’t the ability to handle workload a result of interaction between people?</a:t>
            </a:r>
            <a:endParaRPr lang="en-GB" dirty="0"/>
          </a:p>
        </p:txBody>
      </p:sp>
      <p:pic>
        <p:nvPicPr>
          <p:cNvPr id="2052" name="Picture 4" descr="55,077 BEST People Interacting IMAGES, STOCK PHOTOS &amp;amp; VECTORS | Adobe Stock">
            <a:extLst>
              <a:ext uri="{FF2B5EF4-FFF2-40B4-BE49-F238E27FC236}">
                <a16:creationId xmlns:a16="http://schemas.microsoft.com/office/drawing/2014/main" id="{D8DA7DC4-47E2-4E3E-83DF-D9DC96C3F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012950"/>
            <a:ext cx="3295650" cy="219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45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a:xfrm>
            <a:off x="1169988" y="12821"/>
            <a:ext cx="7631111" cy="827872"/>
          </a:xfrm>
        </p:spPr>
        <p:txBody>
          <a:bodyPr/>
          <a:lstStyle/>
          <a:p>
            <a:r>
              <a:rPr lang="en-US" dirty="0"/>
              <a:t>Intro</a:t>
            </a:r>
            <a:r>
              <a:rPr lang="en-NL" dirty="0"/>
              <a:t> Lecturers: Bram Heijligers</a:t>
            </a:r>
            <a:endParaRPr lang="en-US" dirty="0"/>
          </a:p>
        </p:txBody>
      </p:sp>
      <p:pic>
        <p:nvPicPr>
          <p:cNvPr id="3" name="Picture 2">
            <a:extLst>
              <a:ext uri="{FF2B5EF4-FFF2-40B4-BE49-F238E27FC236}">
                <a16:creationId xmlns:a16="http://schemas.microsoft.com/office/drawing/2014/main" id="{77AC1243-B3F3-4A11-8991-45895BE27C01}"/>
              </a:ext>
            </a:extLst>
          </p:cNvPr>
          <p:cNvPicPr>
            <a:picLocks noChangeAspect="1"/>
          </p:cNvPicPr>
          <p:nvPr/>
        </p:nvPicPr>
        <p:blipFill>
          <a:blip r:embed="rId2"/>
          <a:stretch>
            <a:fillRect/>
          </a:stretch>
        </p:blipFill>
        <p:spPr>
          <a:xfrm>
            <a:off x="1169989" y="1269633"/>
            <a:ext cx="3679391" cy="2452927"/>
          </a:xfrm>
          <a:prstGeom prst="rect">
            <a:avLst/>
          </a:prstGeom>
        </p:spPr>
      </p:pic>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4972050" y="918389"/>
            <a:ext cx="3962400" cy="2239249"/>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lt"/>
              <a:buAutoNum type="arabicPeriod"/>
            </a:pPr>
            <a:r>
              <a:rPr lang="en-GB" sz="1200" dirty="0">
                <a:solidFill>
                  <a:schemeClr val="accent1"/>
                </a:solidFill>
              </a:rPr>
              <a:t>BSA International Game Architecture and Design – Design and Production,</a:t>
            </a:r>
            <a:r>
              <a:rPr lang="en-NL" sz="1200" dirty="0">
                <a:solidFill>
                  <a:schemeClr val="accent1"/>
                </a:solidFill>
              </a:rPr>
              <a:t> 2012 - </a:t>
            </a:r>
            <a:r>
              <a:rPr lang="en-GB" sz="1200" dirty="0">
                <a:solidFill>
                  <a:schemeClr val="accent1"/>
                </a:solidFill>
              </a:rPr>
              <a:t>201</a:t>
            </a:r>
            <a:r>
              <a:rPr lang="en-NL" sz="1200" dirty="0">
                <a:solidFill>
                  <a:schemeClr val="accent1"/>
                </a:solidFill>
              </a:rPr>
              <a:t>8</a:t>
            </a:r>
            <a:r>
              <a:rPr lang="en-GB" sz="1200" dirty="0">
                <a:solidFill>
                  <a:schemeClr val="accent1"/>
                </a:solidFill>
              </a:rPr>
              <a:t>; </a:t>
            </a:r>
            <a:r>
              <a:rPr lang="en-NL" sz="1200" dirty="0" err="1">
                <a:solidFill>
                  <a:schemeClr val="accent1"/>
                </a:solidFill>
              </a:rPr>
              <a:t>BUas</a:t>
            </a:r>
            <a:endParaRPr lang="en-NL" sz="1200" dirty="0">
              <a:solidFill>
                <a:schemeClr val="accent1"/>
              </a:solidFill>
            </a:endParaRPr>
          </a:p>
          <a:p>
            <a:pPr marL="228600" indent="-228600">
              <a:buFont typeface="+mj-lt"/>
              <a:buAutoNum type="arabicPeriod"/>
            </a:pPr>
            <a:r>
              <a:rPr lang="en-NL" sz="1200" dirty="0">
                <a:solidFill>
                  <a:schemeClr val="accent1"/>
                </a:solidFill>
              </a:rPr>
              <a:t>Game Designer at &amp;</a:t>
            </a:r>
            <a:r>
              <a:rPr lang="en-NL" sz="1200" dirty="0" err="1">
                <a:solidFill>
                  <a:schemeClr val="accent1"/>
                </a:solidFill>
              </a:rPr>
              <a:t>ranj</a:t>
            </a:r>
            <a:r>
              <a:rPr lang="en-NL" sz="1200" dirty="0">
                <a:solidFill>
                  <a:schemeClr val="accent1"/>
                </a:solidFill>
              </a:rPr>
              <a:t>. 2017 - 2018</a:t>
            </a:r>
          </a:p>
          <a:p>
            <a:pPr marL="228600" indent="-228600">
              <a:buFont typeface="+mj-lt"/>
              <a:buAutoNum type="arabicPeriod"/>
            </a:pPr>
            <a:r>
              <a:rPr lang="en-GB" sz="1200" dirty="0">
                <a:solidFill>
                  <a:schemeClr val="accent1"/>
                </a:solidFill>
              </a:rPr>
              <a:t>MSc Cognitive Science and Artificial Intelligence,</a:t>
            </a:r>
            <a:r>
              <a:rPr lang="en-NL" sz="1200" dirty="0">
                <a:solidFill>
                  <a:schemeClr val="accent1"/>
                </a:solidFill>
              </a:rPr>
              <a:t> 2018 - </a:t>
            </a:r>
            <a:r>
              <a:rPr lang="en-GB" sz="1200" dirty="0">
                <a:solidFill>
                  <a:schemeClr val="accent1"/>
                </a:solidFill>
              </a:rPr>
              <a:t>2020; Tilburg University</a:t>
            </a:r>
          </a:p>
          <a:p>
            <a:pPr marL="228600" indent="-228600">
              <a:buFont typeface="+mj-lt"/>
              <a:buAutoNum type="arabicPeriod"/>
            </a:pPr>
            <a:r>
              <a:rPr lang="en-NL" sz="1200" dirty="0">
                <a:solidFill>
                  <a:schemeClr val="accent1"/>
                </a:solidFill>
              </a:rPr>
              <a:t>Managing Covid-19 Contract Tracing Operations, 2020 - 2021</a:t>
            </a:r>
          </a:p>
          <a:p>
            <a:pPr marL="228600" indent="-228600">
              <a:buFont typeface="+mj-lt"/>
              <a:buAutoNum type="arabicPeriod"/>
            </a:pPr>
            <a:r>
              <a:rPr lang="en-NL" sz="1200" dirty="0">
                <a:solidFill>
                  <a:schemeClr val="accent1"/>
                </a:solidFill>
              </a:rPr>
              <a:t>PhD-candidate [Neuro-cognitive research into team games], 2021 - </a:t>
            </a:r>
            <a:r>
              <a:rPr lang="en-NL" sz="1200" dirty="0" err="1">
                <a:solidFill>
                  <a:schemeClr val="accent1"/>
                </a:solidFill>
              </a:rPr>
              <a:t>Ungoing</a:t>
            </a:r>
            <a:r>
              <a:rPr lang="en-NL" sz="1200" dirty="0">
                <a:solidFill>
                  <a:schemeClr val="accent1"/>
                </a:solidFill>
              </a:rPr>
              <a:t>; Tilburg University</a:t>
            </a:r>
          </a:p>
          <a:p>
            <a:pPr marL="228600" indent="-228600">
              <a:buFont typeface="+mj-lt"/>
              <a:buAutoNum type="arabicPeriod"/>
            </a:pPr>
            <a:endParaRPr lang="en-NL" sz="1200" dirty="0">
              <a:solidFill>
                <a:schemeClr val="accent1"/>
              </a:solidFill>
            </a:endParaRPr>
          </a:p>
          <a:p>
            <a:pPr marL="228600" indent="-228600">
              <a:buFont typeface="Arial" panose="020B0604020202020204" pitchFamily="34" charset="0"/>
              <a:buAutoNum type="arabicPeriod"/>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05309" y="3011590"/>
            <a:ext cx="295370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E55D4FF7-4288-46B0-8DE9-8DE2FABDC73C}"/>
              </a:ext>
            </a:extLst>
          </p:cNvPr>
          <p:cNvSpPr txBox="1">
            <a:spLocks/>
          </p:cNvSpPr>
          <p:nvPr/>
        </p:nvSpPr>
        <p:spPr>
          <a:xfrm>
            <a:off x="4985542" y="3011590"/>
            <a:ext cx="4018757" cy="1684546"/>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200" dirty="0">
                <a:solidFill>
                  <a:schemeClr val="accent1"/>
                </a:solidFill>
              </a:rPr>
              <a:t>C</a:t>
            </a:r>
            <a:r>
              <a:rPr lang="en-NL" sz="1200" dirty="0" err="1">
                <a:solidFill>
                  <a:schemeClr val="accent1"/>
                </a:solidFill>
              </a:rPr>
              <a:t>ooking</a:t>
            </a:r>
            <a:r>
              <a:rPr lang="en-NL" sz="1200" dirty="0">
                <a:solidFill>
                  <a:schemeClr val="accent1"/>
                </a:solidFill>
              </a:rPr>
              <a:t>, Baking, Brewing (just started)</a:t>
            </a:r>
          </a:p>
          <a:p>
            <a:r>
              <a:rPr lang="en-NL" sz="1200" dirty="0">
                <a:solidFill>
                  <a:schemeClr val="accent1"/>
                </a:solidFill>
              </a:rPr>
              <a:t>Drinking &amp; Eating</a:t>
            </a:r>
          </a:p>
          <a:p>
            <a:r>
              <a:rPr lang="en-NL" sz="1200" dirty="0">
                <a:solidFill>
                  <a:schemeClr val="accent1"/>
                </a:solidFill>
              </a:rPr>
              <a:t>Walking &amp; Hiking</a:t>
            </a:r>
          </a:p>
          <a:p>
            <a:r>
              <a:rPr lang="en-NL" sz="1200" dirty="0">
                <a:solidFill>
                  <a:schemeClr val="accent1"/>
                </a:solidFill>
              </a:rPr>
              <a:t>Socializing</a:t>
            </a:r>
          </a:p>
          <a:p>
            <a:r>
              <a:rPr lang="en-NL" sz="1200" dirty="0">
                <a:solidFill>
                  <a:schemeClr val="accent1"/>
                </a:solidFill>
              </a:rPr>
              <a:t>Reading, mainly informative books or Tolkien’s works</a:t>
            </a:r>
          </a:p>
          <a:p>
            <a:r>
              <a:rPr lang="en-NL" sz="1200" dirty="0">
                <a:solidFill>
                  <a:schemeClr val="accent1"/>
                </a:solidFill>
              </a:rPr>
              <a:t>Developing &amp; Researching games</a:t>
            </a:r>
          </a:p>
          <a:p>
            <a:r>
              <a:rPr lang="en-NL" sz="1200" dirty="0">
                <a:solidFill>
                  <a:schemeClr val="accent1"/>
                </a:solidFill>
              </a:rPr>
              <a:t>Running, fitness, meditation</a:t>
            </a:r>
          </a:p>
          <a:p>
            <a:endParaRPr lang="en-NL" sz="1200" dirty="0">
              <a:solidFill>
                <a:schemeClr val="accent1"/>
              </a:solidFill>
            </a:endParaRPr>
          </a:p>
          <a:p>
            <a:endParaRPr lang="en-US" sz="1200" dirty="0"/>
          </a:p>
        </p:txBody>
      </p:sp>
    </p:spTree>
    <p:extLst>
      <p:ext uri="{BB962C8B-B14F-4D97-AF65-F5344CB8AC3E}">
        <p14:creationId xmlns:p14="http://schemas.microsoft.com/office/powerpoint/2010/main" val="34941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NL" sz="1200" dirty="0">
                <a:solidFill>
                  <a:schemeClr val="accent1"/>
                </a:solidFill>
              </a:rPr>
              <a:t>Humidity</a:t>
            </a:r>
          </a:p>
          <a:p>
            <a:pPr marL="228600" indent="-228600">
              <a:buAutoNum type="arabicParenBoth"/>
            </a:pPr>
            <a:r>
              <a:rPr lang="en-NL" sz="1200" dirty="0">
                <a:solidFill>
                  <a:schemeClr val="accent1"/>
                </a:solidFill>
              </a:rPr>
              <a:t>Luminosity</a:t>
            </a:r>
          </a:p>
          <a:p>
            <a:pPr marL="228600" indent="-228600">
              <a:buAutoNum type="arabicParenBoth"/>
            </a:pPr>
            <a:r>
              <a:rPr lang="en-NL" sz="1200" dirty="0">
                <a:solidFill>
                  <a:schemeClr val="accent1"/>
                </a:solidFill>
              </a:rPr>
              <a:t>Cloud height</a:t>
            </a:r>
          </a:p>
          <a:p>
            <a:pPr marL="228600" indent="-228600">
              <a:buAutoNum type="arabicParenBoth"/>
            </a:pPr>
            <a:r>
              <a:rPr lang="en-NL" sz="1200" dirty="0">
                <a:solidFill>
                  <a:schemeClr val="accent1"/>
                </a:solidFill>
              </a:rPr>
              <a:t>Electrical Load</a:t>
            </a:r>
          </a:p>
          <a:p>
            <a:pPr marL="363573" lvl="1" indent="-228600">
              <a:buAutoNum type="arabicParenBoth"/>
            </a:pPr>
            <a:r>
              <a:rPr lang="en-NL" sz="1200" dirty="0">
                <a:solidFill>
                  <a:schemeClr val="accent1"/>
                </a:solidFill>
              </a:rPr>
              <a:t>Voltage</a:t>
            </a:r>
          </a:p>
          <a:p>
            <a:pPr marL="363573" lvl="1" indent="-228600">
              <a:buAutoNum type="arabicParenBoth"/>
            </a:pPr>
            <a:r>
              <a:rPr lang="en-NL" sz="1200" dirty="0">
                <a:solidFill>
                  <a:schemeClr val="accent1"/>
                </a:solidFill>
              </a:rPr>
              <a:t>Ampere</a:t>
            </a:r>
          </a:p>
          <a:p>
            <a:pPr marL="363573" lvl="1" indent="-228600">
              <a:buAutoNum type="arabicParenBoth"/>
            </a:pPr>
            <a:r>
              <a:rPr lang="en-NL" sz="1200" dirty="0">
                <a:solidFill>
                  <a:schemeClr val="accent1"/>
                </a:solidFill>
              </a:rPr>
              <a:t>Ohm</a:t>
            </a:r>
          </a:p>
          <a:p>
            <a:pPr marL="363573" lvl="1" indent="-228600">
              <a:buAutoNum type="arabicParenBoth"/>
            </a:pPr>
            <a:r>
              <a:rPr lang="en-NL" sz="1200" dirty="0">
                <a:solidFill>
                  <a:schemeClr val="accent1"/>
                </a:solidFill>
              </a:rPr>
              <a:t>Watt</a:t>
            </a:r>
          </a:p>
          <a:p>
            <a:pPr marL="363573" lvl="1" indent="-228600">
              <a:buAutoNum type="arabicParenBoth"/>
            </a:pPr>
            <a:r>
              <a:rPr lang="en-NL" sz="1200" dirty="0">
                <a:solidFill>
                  <a:schemeClr val="accent1"/>
                </a:solidFill>
              </a:rPr>
              <a:t>Dynamic properties</a:t>
            </a:r>
          </a:p>
          <a:p>
            <a:pPr marL="228600" indent="-228600">
              <a:buAutoNum type="arabicParenBoth"/>
            </a:pPr>
            <a:r>
              <a:rPr lang="en-NL" sz="1200" dirty="0">
                <a:solidFill>
                  <a:schemeClr val="accent1"/>
                </a:solidFill>
              </a:rPr>
              <a:t>[Student examples]</a:t>
            </a: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134973" lvl="1" indent="0">
              <a:buNone/>
            </a:pPr>
            <a:r>
              <a:rPr lang="en-NL" sz="1200" dirty="0">
                <a:solidFill>
                  <a:schemeClr val="accent1"/>
                </a:solidFill>
              </a:rPr>
              <a:t>On a small scale weather is difficult to predict.</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20</a:t>
            </a:fld>
            <a:endParaRPr lang="en-GB" dirty="0"/>
          </a:p>
        </p:txBody>
      </p:sp>
      <p:pic>
        <p:nvPicPr>
          <p:cNvPr id="7" name="Picture 7" descr="A picture containing outdoor&#10;&#10;Description automatically generated">
            <a:extLst>
              <a:ext uri="{FF2B5EF4-FFF2-40B4-BE49-F238E27FC236}">
                <a16:creationId xmlns:a16="http://schemas.microsoft.com/office/drawing/2014/main" id="{D697F254-476B-481B-B2BB-C19A2E9EE69C}"/>
              </a:ext>
            </a:extLst>
          </p:cNvPr>
          <p:cNvPicPr>
            <a:picLocks noChangeAspect="1"/>
          </p:cNvPicPr>
          <p:nvPr/>
        </p:nvPicPr>
        <p:blipFill>
          <a:blip r:embed="rId2"/>
          <a:stretch>
            <a:fillRect/>
          </a:stretch>
        </p:blipFill>
        <p:spPr>
          <a:xfrm>
            <a:off x="4666891" y="1154168"/>
            <a:ext cx="4285172" cy="3201785"/>
          </a:xfrm>
          <a:prstGeom prst="rect">
            <a:avLst/>
          </a:prstGeom>
        </p:spPr>
      </p:pic>
    </p:spTree>
    <p:extLst>
      <p:ext uri="{BB962C8B-B14F-4D97-AF65-F5344CB8AC3E}">
        <p14:creationId xmlns:p14="http://schemas.microsoft.com/office/powerpoint/2010/main" val="1395258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957753" cy="3437994"/>
          </a:xfrm>
        </p:spPr>
        <p:txBody>
          <a:bodyPr vert="horz" lIns="0" tIns="0" rIns="0" bIns="0" rtlCol="0" anchor="t">
            <a:noAutofit/>
          </a:bodyPr>
          <a:lstStyle/>
          <a:p>
            <a:pPr marL="0" indent="0">
              <a:buNone/>
            </a:pPr>
            <a:r>
              <a:rPr lang="en-NL" sz="1200" dirty="0">
                <a:solidFill>
                  <a:schemeClr val="accent1"/>
                </a:solidFill>
              </a:rPr>
              <a:t>But on a large scale, weather can become predictable: that’s why we have weather forecasts.</a:t>
            </a:r>
          </a:p>
          <a:p>
            <a:pPr marL="0" indent="0">
              <a:buNone/>
            </a:pPr>
            <a:endParaRPr lang="en-NL" sz="1200" dirty="0">
              <a:solidFill>
                <a:schemeClr val="accent1"/>
              </a:solidFill>
            </a:endParaRPr>
          </a:p>
          <a:p>
            <a:pPr marL="0" indent="0">
              <a:buNone/>
            </a:pPr>
            <a:r>
              <a:rPr lang="en-NL" sz="1200" dirty="0">
                <a:solidFill>
                  <a:schemeClr val="accent1"/>
                </a:solidFill>
              </a:rPr>
              <a:t>You can predict many phenomena and their future states or outcomes. </a:t>
            </a:r>
          </a:p>
          <a:p>
            <a:pPr marL="0" indent="0">
              <a:buNone/>
            </a:pPr>
            <a:endParaRPr lang="en-NL" sz="1200" dirty="0">
              <a:solidFill>
                <a:schemeClr val="accent1"/>
              </a:solidFill>
            </a:endParaRPr>
          </a:p>
          <a:p>
            <a:pPr marL="0" indent="0">
              <a:buNone/>
            </a:pPr>
            <a:r>
              <a:rPr lang="en-NL" sz="1200" dirty="0">
                <a:solidFill>
                  <a:schemeClr val="accent1"/>
                </a:solidFill>
              </a:rPr>
              <a:t>Something which has recently been kind of a thing is the spread of Covid-19, you may have heard of it. </a:t>
            </a:r>
          </a:p>
          <a:p>
            <a:pPr marL="0" indent="0">
              <a:buNone/>
            </a:pPr>
            <a:endParaRPr lang="en-NL" sz="1200" dirty="0">
              <a:solidFill>
                <a:schemeClr val="accent1"/>
              </a:solidFill>
            </a:endParaRPr>
          </a:p>
          <a:p>
            <a:pPr marL="228600" indent="-228600">
              <a:buAutoNum type="arabicParenBoth"/>
            </a:pPr>
            <a:r>
              <a:rPr lang="en-US" sz="800" dirty="0">
                <a:ea typeface="+mn-lt"/>
                <a:cs typeface="+mn-lt"/>
                <a:hlinkClick r:id="rId2"/>
              </a:rPr>
              <a:t>https://gisanddata.maps.arcgis.com/apps/opsdashboard/index.html#/bda7594740fd40299423467b48e9ecf6</a:t>
            </a:r>
            <a:r>
              <a:rPr lang="en-US" sz="800" dirty="0">
                <a:ea typeface="+mn-lt"/>
                <a:cs typeface="+mn-lt"/>
              </a:rPr>
              <a:t> </a:t>
            </a:r>
            <a:endParaRPr lang="en-US" sz="800" dirty="0"/>
          </a:p>
          <a:p>
            <a:pPr marL="228600" indent="-228600">
              <a:buClr>
                <a:srgbClr val="EE7623"/>
              </a:buClr>
              <a:buAutoNum type="arabicParenBoth"/>
            </a:pPr>
            <a:r>
              <a:rPr lang="en-US" sz="800" dirty="0">
                <a:ea typeface="+mn-lt"/>
                <a:cs typeface="+mn-lt"/>
                <a:hlinkClick r:id="rId3"/>
              </a:rPr>
              <a:t>https://www.cdc.gov/coronavirus/2019-ncov/covid-data/forecasting-us.html</a:t>
            </a:r>
            <a:r>
              <a:rPr lang="en-US" sz="800" dirty="0">
                <a:ea typeface="+mn-lt"/>
                <a:cs typeface="+mn-lt"/>
              </a:rPr>
              <a:t>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US" sz="1200" dirty="0">
              <a:solidFill>
                <a:schemeClr val="accent1"/>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21</a:t>
            </a:fld>
            <a:endParaRPr lang="en-GB" dirty="0"/>
          </a:p>
        </p:txBody>
      </p:sp>
      <p:pic>
        <p:nvPicPr>
          <p:cNvPr id="1026" name="Picture 2" descr="Interpreting a weather chart">
            <a:extLst>
              <a:ext uri="{FF2B5EF4-FFF2-40B4-BE49-F238E27FC236}">
                <a16:creationId xmlns:a16="http://schemas.microsoft.com/office/drawing/2014/main" id="{7FF322CC-909A-46C6-9915-5071FFA30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18" y="1295400"/>
            <a:ext cx="4403682"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39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sz="2800" dirty="0"/>
              <a:t>What about COVID-19 Spreading Phenomena?</a:t>
            </a:r>
            <a:endParaRPr lang="en-US" sz="28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3402013" cy="3698061"/>
          </a:xfrm>
        </p:spPr>
        <p:txBody>
          <a:bodyPr vert="horz" lIns="0" tIns="0" rIns="0" bIns="0" rtlCol="0" anchor="t">
            <a:noAutofit/>
          </a:bodyPr>
          <a:lstStyle/>
          <a:p>
            <a:pPr marL="0" indent="0">
              <a:buNone/>
            </a:pPr>
            <a:r>
              <a:rPr lang="en-NL" sz="1200" dirty="0">
                <a:solidFill>
                  <a:schemeClr val="accent1"/>
                </a:solidFill>
                <a:ea typeface="Open Sans Light"/>
                <a:cs typeface="Open Sans Light"/>
              </a:rPr>
              <a:t>We can use these two sources to find out our local risks for </a:t>
            </a:r>
            <a:r>
              <a:rPr lang="en-NL" sz="1200" dirty="0" err="1">
                <a:solidFill>
                  <a:schemeClr val="accent1"/>
                </a:solidFill>
                <a:ea typeface="Open Sans Light"/>
                <a:cs typeface="Open Sans Light"/>
              </a:rPr>
              <a:t>Datalab</a:t>
            </a:r>
            <a:r>
              <a:rPr lang="en-NL" sz="1200" dirty="0">
                <a:solidFill>
                  <a:schemeClr val="accent1"/>
                </a:solidFill>
                <a:ea typeface="Open Sans Light"/>
                <a:cs typeface="Open Sans Light"/>
              </a:rPr>
              <a:t> for example:</a:t>
            </a:r>
            <a:endParaRPr lang="en-NL" sz="1200" dirty="0">
              <a:solidFill>
                <a:schemeClr val="accent1"/>
              </a:solidFill>
              <a:ea typeface="Open Sans Light"/>
              <a:cs typeface="Open Sans Light"/>
              <a:hlinkClick r:id="rId2"/>
            </a:endParaRPr>
          </a:p>
          <a:p>
            <a:pPr marL="0" indent="0">
              <a:buNone/>
            </a:pPr>
            <a:endParaRPr lang="en-NL" sz="1200" u="sng" dirty="0">
              <a:solidFill>
                <a:schemeClr val="accent1"/>
              </a:solidFill>
              <a:ea typeface="Open Sans Light"/>
              <a:cs typeface="Open Sans Light"/>
              <a:hlinkClick r:id="rId2"/>
            </a:endParaRPr>
          </a:p>
          <a:p>
            <a:r>
              <a:rPr lang="en-US" sz="1200" dirty="0">
                <a:solidFill>
                  <a:schemeClr val="accent1"/>
                </a:solidFill>
                <a:ea typeface="Open Sans Light"/>
                <a:cs typeface="Open Sans Light"/>
                <a:hlinkClick r:id="rId2"/>
              </a:rPr>
              <a:t>https://www.nationalgeographic.com/science/article/how-to-measure-risk-airborne-coronavirus-your-office-classroom-bus-ride-cvd</a:t>
            </a:r>
            <a:r>
              <a:rPr lang="en-NL" sz="1200" dirty="0">
                <a:solidFill>
                  <a:schemeClr val="accent1"/>
                </a:solidFill>
                <a:ea typeface="Open Sans Light"/>
                <a:cs typeface="Open Sans Light"/>
              </a:rPr>
              <a:t> </a:t>
            </a:r>
          </a:p>
          <a:p>
            <a:r>
              <a:rPr lang="en-US" sz="1200" dirty="0">
                <a:solidFill>
                  <a:schemeClr val="accent1"/>
                </a:solidFill>
                <a:ea typeface="Open Sans Light"/>
                <a:cs typeface="Open Sans Light"/>
                <a:hlinkClick r:id="rId3"/>
              </a:rPr>
              <a:t>https://coronadashboard.rijksoverheid.nl/gemeente/GM0758/positief-geteste-mensen</a:t>
            </a:r>
            <a:r>
              <a:rPr lang="en-NL" sz="1200" dirty="0">
                <a:solidFill>
                  <a:schemeClr val="accent1"/>
                </a:solidFill>
                <a:ea typeface="Open Sans Light"/>
                <a:cs typeface="Open Sans Light"/>
              </a:rPr>
              <a:t> </a:t>
            </a:r>
          </a:p>
          <a:p>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statistical or numerical model is always an approximation of the real thing: it is virtually impossible to take all variables of interest into account for a give prediction. </a:t>
            </a:r>
          </a:p>
          <a:p>
            <a:pPr marL="0" indent="0">
              <a:buNone/>
            </a:pPr>
            <a:r>
              <a:rPr lang="en-NL" sz="1200" dirty="0">
                <a:solidFill>
                  <a:schemeClr val="accent1"/>
                </a:solidFill>
                <a:ea typeface="Open Sans Light"/>
                <a:cs typeface="Open Sans Light"/>
              </a:rPr>
              <a:t>One of the key shortcomings of the model above is that it assumes that nobody: violates social-distancing, is immune yet, or tested negative... So chances are significantly lower for us.</a:t>
            </a: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22</a:t>
            </a:fld>
            <a:endParaRPr lang="en-GB" dirty="0"/>
          </a:p>
        </p:txBody>
      </p:sp>
      <p:pic>
        <p:nvPicPr>
          <p:cNvPr id="5" name="Picture 5" descr="A picture containing person, crowd, scene, people&#10;&#10;Description automatically generated">
            <a:extLst>
              <a:ext uri="{FF2B5EF4-FFF2-40B4-BE49-F238E27FC236}">
                <a16:creationId xmlns:a16="http://schemas.microsoft.com/office/drawing/2014/main" id="{72D5BA4A-0790-4381-9E48-B05E4284987F}"/>
              </a:ext>
            </a:extLst>
          </p:cNvPr>
          <p:cNvPicPr>
            <a:picLocks noChangeAspect="1"/>
          </p:cNvPicPr>
          <p:nvPr/>
        </p:nvPicPr>
        <p:blipFill>
          <a:blip r:embed="rId4"/>
          <a:stretch>
            <a:fillRect/>
          </a:stretch>
        </p:blipFill>
        <p:spPr>
          <a:xfrm>
            <a:off x="4914900" y="1209998"/>
            <a:ext cx="3853850" cy="2843095"/>
          </a:xfrm>
          <a:prstGeom prst="rect">
            <a:avLst/>
          </a:prstGeom>
        </p:spPr>
      </p:pic>
    </p:spTree>
    <p:extLst>
      <p:ext uri="{BB962C8B-B14F-4D97-AF65-F5344CB8AC3E}">
        <p14:creationId xmlns:p14="http://schemas.microsoft.com/office/powerpoint/2010/main" val="365541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8285163" cy="818910"/>
          </a:xfrm>
        </p:spPr>
        <p:txBody>
          <a:bodyPr/>
          <a:lstStyle/>
          <a:p>
            <a:r>
              <a:rPr lang="en-NL" sz="3600" dirty="0"/>
              <a:t>How do we store and process data?</a:t>
            </a:r>
            <a:endParaRPr lang="en-US" sz="36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2200" dirty="0">
                <a:solidFill>
                  <a:schemeClr val="accent1"/>
                </a:solidFill>
              </a:rPr>
              <a:t>We’ll get into that next self-study day, it’s better to consume and apply knowledge in small chunks.</a:t>
            </a:r>
          </a:p>
          <a:p>
            <a:pPr marL="0" indent="0">
              <a:buNone/>
            </a:pPr>
            <a:endParaRPr lang="en-NL" sz="2200" dirty="0">
              <a:solidFill>
                <a:schemeClr val="accent1"/>
              </a:solidFill>
            </a:endParaRPr>
          </a:p>
          <a:p>
            <a:pPr marL="0" indent="0">
              <a:buNone/>
            </a:pPr>
            <a:r>
              <a:rPr lang="en-NL" sz="2200" dirty="0">
                <a:solidFill>
                  <a:schemeClr val="accent1"/>
                </a:solidFill>
              </a:rPr>
              <a:t>Now let’s look at the course approach and structure!</a:t>
            </a:r>
          </a:p>
          <a:p>
            <a:pPr marL="0" indent="0">
              <a:buNone/>
            </a:pPr>
            <a:endParaRPr lang="en-NL" sz="2200" dirty="0">
              <a:solidFill>
                <a:schemeClr val="accent1"/>
              </a:solidFill>
            </a:endParaRPr>
          </a:p>
          <a:p>
            <a:pPr marL="0" indent="0">
              <a:buNone/>
            </a:pPr>
            <a:r>
              <a:rPr lang="en-NL" sz="2200" dirty="0">
                <a:solidFill>
                  <a:schemeClr val="accent1"/>
                </a:solidFill>
              </a:rPr>
              <a:t>Then we’ll have some hands-on work: how to use a statistical programming language called R.</a:t>
            </a:r>
            <a:endParaRPr lang="en-US" sz="2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smtClean="0"/>
              <a:pPr/>
              <a:t>23</a:t>
            </a:fld>
            <a:endParaRPr lang="en-GB"/>
          </a:p>
        </p:txBody>
      </p:sp>
    </p:spTree>
    <p:extLst>
      <p:ext uri="{BB962C8B-B14F-4D97-AF65-F5344CB8AC3E}">
        <p14:creationId xmlns:p14="http://schemas.microsoft.com/office/powerpoint/2010/main" val="4164398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Educational A</a:t>
            </a:r>
            <a:r>
              <a:rPr lang="en-US" dirty="0" err="1"/>
              <a:t>pproach</a:t>
            </a: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smtClean="0"/>
              <a:pPr/>
              <a:t>24</a:t>
            </a:fld>
            <a:endParaRPr lang="en-GB"/>
          </a:p>
        </p:txBody>
      </p:sp>
      <p:pic>
        <p:nvPicPr>
          <p:cNvPr id="8" name="Picture 7">
            <a:extLst>
              <a:ext uri="{FF2B5EF4-FFF2-40B4-BE49-F238E27FC236}">
                <a16:creationId xmlns:a16="http://schemas.microsoft.com/office/drawing/2014/main" id="{65F262ED-F53A-45F1-81DA-026E24340786}"/>
              </a:ext>
            </a:extLst>
          </p:cNvPr>
          <p:cNvPicPr>
            <a:picLocks noChangeAspect="1"/>
          </p:cNvPicPr>
          <p:nvPr/>
        </p:nvPicPr>
        <p:blipFill>
          <a:blip r:embed="rId3"/>
          <a:stretch>
            <a:fillRect/>
          </a:stretch>
        </p:blipFill>
        <p:spPr>
          <a:xfrm>
            <a:off x="1218104" y="1142356"/>
            <a:ext cx="3019816" cy="2445394"/>
          </a:xfrm>
          <a:prstGeom prst="rect">
            <a:avLst/>
          </a:prstGeom>
        </p:spPr>
      </p:pic>
      <p:pic>
        <p:nvPicPr>
          <p:cNvPr id="10" name="Picture 9">
            <a:extLst>
              <a:ext uri="{FF2B5EF4-FFF2-40B4-BE49-F238E27FC236}">
                <a16:creationId xmlns:a16="http://schemas.microsoft.com/office/drawing/2014/main" id="{523A0B64-6EFF-4E9A-A0F2-93B7F1DB9229}"/>
              </a:ext>
            </a:extLst>
          </p:cNvPr>
          <p:cNvPicPr>
            <a:picLocks noChangeAspect="1"/>
          </p:cNvPicPr>
          <p:nvPr/>
        </p:nvPicPr>
        <p:blipFill>
          <a:blip r:embed="rId4"/>
          <a:stretch>
            <a:fillRect/>
          </a:stretch>
        </p:blipFill>
        <p:spPr>
          <a:xfrm>
            <a:off x="5055063" y="1993805"/>
            <a:ext cx="3312849" cy="2445394"/>
          </a:xfrm>
          <a:prstGeom prst="rect">
            <a:avLst/>
          </a:prstGeom>
        </p:spPr>
      </p:pic>
    </p:spTree>
    <p:extLst>
      <p:ext uri="{BB962C8B-B14F-4D97-AF65-F5344CB8AC3E}">
        <p14:creationId xmlns:p14="http://schemas.microsoft.com/office/powerpoint/2010/main" val="2958662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800" b="1" dirty="0"/>
              <a:t>Self Study days: </a:t>
            </a:r>
            <a:r>
              <a:rPr lang="en-NL" sz="1800" dirty="0"/>
              <a:t>Feel free to plan as you like. However,</a:t>
            </a:r>
            <a:r>
              <a:rPr lang="en-NL" sz="1800" b="1" dirty="0"/>
              <a:t> </a:t>
            </a:r>
            <a:r>
              <a:rPr lang="en-NL" sz="1800" dirty="0"/>
              <a:t>you’ll have the highest likelihood of eff</a:t>
            </a:r>
            <a:r>
              <a:rPr lang="en-US" sz="1800" dirty="0" err="1"/>
              <a:t>i</a:t>
            </a:r>
            <a:r>
              <a:rPr lang="en-NL" sz="1800" dirty="0" err="1"/>
              <a:t>cient</a:t>
            </a:r>
            <a:r>
              <a:rPr lang="en-NL" sz="1800" dirty="0"/>
              <a:t> learning if you do study on the allocated days, specifically: </a:t>
            </a:r>
            <a:r>
              <a:rPr lang="en-NL" sz="1800" u="sng" dirty="0"/>
              <a:t>Monday, Wednesday &amp; Thursday: 9:00 – 16:00</a:t>
            </a:r>
          </a:p>
          <a:p>
            <a:pPr marL="0" indent="0">
              <a:buNone/>
            </a:pPr>
            <a:endParaRPr lang="en-NL" sz="1800" b="1" dirty="0"/>
          </a:p>
          <a:p>
            <a:pPr marL="0" indent="0">
              <a:buNone/>
            </a:pPr>
            <a:r>
              <a:rPr lang="en-NL" sz="1800" b="1" dirty="0"/>
              <a:t>Daily Questions and Answers hour:</a:t>
            </a:r>
          </a:p>
          <a:p>
            <a:pPr lvl="1"/>
            <a:r>
              <a:rPr lang="en-NL" sz="1800" u="sng" dirty="0"/>
              <a:t>Monday, Wednesday &amp; Thursday: 16:00 – 17:00</a:t>
            </a:r>
          </a:p>
          <a:p>
            <a:pPr marL="134973" lvl="1" indent="0">
              <a:buNone/>
            </a:pPr>
            <a:endParaRPr lang="en-NL" sz="1800" dirty="0"/>
          </a:p>
          <a:p>
            <a:pPr marL="0" indent="0">
              <a:buNone/>
            </a:pPr>
            <a:r>
              <a:rPr lang="en-NL" sz="1800" b="1" dirty="0" err="1"/>
              <a:t>Datalab</a:t>
            </a:r>
            <a:r>
              <a:rPr lang="en-NL" sz="1800" b="1" dirty="0"/>
              <a:t> days </a:t>
            </a:r>
            <a:r>
              <a:rPr lang="en-NL" sz="1800" b="1" dirty="0">
                <a:highlight>
                  <a:srgbClr val="FFFF00"/>
                </a:highlight>
              </a:rPr>
              <a:t>(Mandatory)</a:t>
            </a:r>
            <a:r>
              <a:rPr lang="en-NL" sz="1800" b="1" dirty="0"/>
              <a:t>:</a:t>
            </a:r>
          </a:p>
          <a:p>
            <a:pPr marL="134973" lvl="1" indent="0">
              <a:buNone/>
            </a:pPr>
            <a:r>
              <a:rPr lang="en-NL" sz="1800" dirty="0"/>
              <a:t>- </a:t>
            </a:r>
            <a:r>
              <a:rPr lang="en-NL" sz="1800" u="sng" dirty="0"/>
              <a:t>Tuesdays &amp; Fridays from 9:00 to 17:00.</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25</a:t>
            </a:fld>
            <a:endParaRPr lang="en-GB" dirty="0"/>
          </a:p>
        </p:txBody>
      </p:sp>
    </p:spTree>
    <p:extLst>
      <p:ext uri="{BB962C8B-B14F-4D97-AF65-F5344CB8AC3E}">
        <p14:creationId xmlns:p14="http://schemas.microsoft.com/office/powerpoint/2010/main" val="129948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600" b="1" dirty="0"/>
              <a:t>Self Study days: </a:t>
            </a:r>
            <a:r>
              <a:rPr lang="en-NL" sz="1600" dirty="0"/>
              <a:t>Structured is described at the start of each ADSAI page. Generally, it is as follows:</a:t>
            </a:r>
          </a:p>
          <a:p>
            <a:pPr marL="342900" indent="-342900">
              <a:buAutoNum type="arabicPeriod"/>
            </a:pPr>
            <a:r>
              <a:rPr lang="en-NL" sz="1600" dirty="0"/>
              <a:t>Intro</a:t>
            </a:r>
          </a:p>
          <a:p>
            <a:pPr marL="342900" indent="-342900">
              <a:buAutoNum type="arabicPeriod"/>
            </a:pPr>
            <a:r>
              <a:rPr lang="en-NL" sz="1600" dirty="0"/>
              <a:t>Interactive </a:t>
            </a:r>
            <a:r>
              <a:rPr lang="en-NL" sz="1600" dirty="0" err="1"/>
              <a:t>excercises</a:t>
            </a:r>
            <a:endParaRPr lang="en-NL" sz="1600" dirty="0"/>
          </a:p>
          <a:p>
            <a:pPr marL="342900" indent="-342900">
              <a:buAutoNum type="arabicPeriod"/>
            </a:pPr>
            <a:r>
              <a:rPr lang="en-NL" sz="1600" dirty="0"/>
              <a:t>Mock-assessment </a:t>
            </a:r>
            <a:endParaRPr lang="en-NL" sz="1600" u="sng" dirty="0"/>
          </a:p>
          <a:p>
            <a:pPr marL="0" indent="0">
              <a:buNone/>
            </a:pPr>
            <a:endParaRPr lang="en-NL" sz="1600" b="1" dirty="0"/>
          </a:p>
          <a:p>
            <a:pPr marL="0" indent="0">
              <a:buNone/>
            </a:pPr>
            <a:r>
              <a:rPr lang="en-NL" sz="1600" b="1" dirty="0"/>
              <a:t>Daily Questions and Answers hour: </a:t>
            </a:r>
            <a:r>
              <a:rPr lang="en-NL" sz="1600" dirty="0"/>
              <a:t>Just me and Nitin answering questions</a:t>
            </a:r>
          </a:p>
          <a:p>
            <a:pPr marL="0" indent="0">
              <a:buNone/>
            </a:pPr>
            <a:endParaRPr lang="en-NL" sz="1600" dirty="0"/>
          </a:p>
          <a:p>
            <a:pPr marL="0" indent="0">
              <a:buNone/>
            </a:pPr>
            <a:r>
              <a:rPr lang="en-NL" sz="1600" b="1" dirty="0" err="1"/>
              <a:t>Datalab</a:t>
            </a:r>
            <a:r>
              <a:rPr lang="en-NL" sz="1600" b="1" dirty="0"/>
              <a:t> days </a:t>
            </a:r>
            <a:r>
              <a:rPr lang="en-NL" sz="1600" b="1" dirty="0">
                <a:highlight>
                  <a:srgbClr val="FFFF00"/>
                </a:highlight>
              </a:rPr>
              <a:t>(Mandatory)</a:t>
            </a:r>
            <a:r>
              <a:rPr lang="en-NL" sz="1600" b="1" dirty="0"/>
              <a:t>:</a:t>
            </a:r>
            <a:endParaRPr lang="en-NL" sz="1600" b="1" u="sng" dirty="0"/>
          </a:p>
          <a:p>
            <a:pPr marL="0" indent="0">
              <a:buNone/>
            </a:pPr>
            <a:r>
              <a:rPr lang="en-NL" sz="1600" dirty="0"/>
              <a:t>Depends on the project brief but generally you create 1 building block of your poster.</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26</a:t>
            </a:fld>
            <a:endParaRPr lang="en-GB" dirty="0"/>
          </a:p>
        </p:txBody>
      </p:sp>
    </p:spTree>
    <p:extLst>
      <p:ext uri="{BB962C8B-B14F-4D97-AF65-F5344CB8AC3E}">
        <p14:creationId xmlns:p14="http://schemas.microsoft.com/office/powerpoint/2010/main" val="3919261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Assessment</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a:xfrm>
            <a:off x="1169988" y="1077745"/>
            <a:ext cx="7002462" cy="3635291"/>
          </a:xfrm>
        </p:spPr>
        <p:txBody>
          <a:bodyPr vert="horz" lIns="0" tIns="0" rIns="0" bIns="0" rtlCol="0" anchor="t">
            <a:noAutofit/>
          </a:bodyPr>
          <a:lstStyle/>
          <a:p>
            <a:pPr marL="0" indent="0" algn="l" rtl="0" fontAlgn="base">
              <a:buNone/>
            </a:pPr>
            <a:r>
              <a:rPr lang="en-GB" sz="1600" b="0" i="0" dirty="0">
                <a:solidFill>
                  <a:srgbClr val="000000"/>
                </a:solidFill>
                <a:effectLst/>
                <a:latin typeface="Calibri" panose="020F0502020204030204" pitchFamily="34" charset="0"/>
              </a:rPr>
              <a:t>Create a Conference Poster based on case studies and examples introduced online and in-class; the focus is on all stages of the data science process</a:t>
            </a:r>
            <a:r>
              <a:rPr lang="en-NL" sz="1600" b="0" i="0" dirty="0">
                <a:solidFill>
                  <a:srgbClr val="000000"/>
                </a:solidFill>
                <a:effectLst/>
                <a:latin typeface="Calibri" panose="020F0502020204030204" pitchFamily="34" charset="0"/>
              </a:rPr>
              <a:t>:</a:t>
            </a:r>
          </a:p>
          <a:p>
            <a:pPr fontAlgn="base"/>
            <a:r>
              <a:rPr lang="en-GB" sz="1600" b="0" i="0" dirty="0">
                <a:solidFill>
                  <a:srgbClr val="000000"/>
                </a:solidFill>
                <a:effectLst/>
                <a:latin typeface="Calibri" panose="020F0502020204030204" pitchFamily="34" charset="0"/>
              </a:rPr>
              <a:t>formulating the problem;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selecting the data</a:t>
            </a:r>
            <a:r>
              <a:rPr lang="en-NL" sz="1600" b="0" i="0" dirty="0">
                <a:solidFill>
                  <a:srgbClr val="000000"/>
                </a:solidFill>
                <a:effectLst/>
                <a:latin typeface="Calibri" panose="020F0502020204030204" pitchFamily="34" charset="0"/>
              </a:rPr>
              <a:t>;</a:t>
            </a:r>
          </a:p>
          <a:p>
            <a:pPr fontAlgn="base"/>
            <a:r>
              <a:rPr lang="en-GB" sz="1600" b="0" i="0" dirty="0">
                <a:solidFill>
                  <a:srgbClr val="000000"/>
                </a:solidFill>
                <a:effectLst/>
                <a:latin typeface="Calibri" panose="020F0502020204030204" pitchFamily="34" charset="0"/>
              </a:rPr>
              <a:t>exploratory data analyses technique(s);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interpretation of descriptive data;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reporting and visualizing the data</a:t>
            </a:r>
            <a:r>
              <a:rPr lang="en-NL" sz="1600" b="0" i="0" dirty="0">
                <a:solidFill>
                  <a:srgbClr val="000000"/>
                </a:solidFill>
                <a:effectLst/>
                <a:latin typeface="Calibri" panose="020F0502020204030204" pitchFamily="34" charset="0"/>
              </a:rPr>
              <a:t>;</a:t>
            </a:r>
            <a:r>
              <a:rPr lang="en-GB" sz="1600" b="0" i="0" dirty="0">
                <a:solidFill>
                  <a:srgbClr val="000000"/>
                </a:solidFill>
                <a:effectLst/>
                <a:latin typeface="Calibri" panose="020F0502020204030204" pitchFamily="34" charset="0"/>
              </a:rPr>
              <a:t>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propose next steps: an analysis to run on the data. </a:t>
            </a:r>
            <a:endParaRPr lang="en-NL" sz="1600" b="0" i="0" dirty="0">
              <a:solidFill>
                <a:srgbClr val="000000"/>
              </a:solidFill>
              <a:effectLst/>
              <a:latin typeface="Calibri" panose="020F0502020204030204" pitchFamily="34" charset="0"/>
            </a:endParaRPr>
          </a:p>
          <a:p>
            <a:pPr marL="0" indent="0" algn="l" rtl="0" fontAlgn="base">
              <a:buNone/>
            </a:pPr>
            <a:endParaRPr lang="en-NL" sz="1600" b="0" i="0" dirty="0">
              <a:solidFill>
                <a:srgbClr val="000000"/>
              </a:solidFill>
              <a:effectLst/>
              <a:latin typeface="Calibri" panose="020F0502020204030204" pitchFamily="34" charset="0"/>
            </a:endParaRPr>
          </a:p>
          <a:p>
            <a:pPr marL="0" indent="0" algn="l" rtl="0" fontAlgn="base">
              <a:buNone/>
            </a:pPr>
            <a:r>
              <a:rPr lang="en-NL" sz="1600" dirty="0">
                <a:solidFill>
                  <a:srgbClr val="000000"/>
                </a:solidFill>
                <a:latin typeface="Calibri"/>
              </a:rPr>
              <a:t>Building blocks for the final poster are created at the end of each workshop day, they can be handed till the end of the day for feedback before assessment. So, it you attend; and work during, all the </a:t>
            </a:r>
            <a:r>
              <a:rPr lang="en-NL" sz="1600" dirty="0" err="1">
                <a:solidFill>
                  <a:srgbClr val="000000"/>
                </a:solidFill>
                <a:latin typeface="Calibri"/>
              </a:rPr>
              <a:t>Datalabs</a:t>
            </a:r>
            <a:r>
              <a:rPr lang="en-NL" sz="1600" dirty="0">
                <a:solidFill>
                  <a:srgbClr val="000000"/>
                </a:solidFill>
                <a:latin typeface="Calibri"/>
              </a:rPr>
              <a:t>, you should be golden! </a:t>
            </a:r>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27</a:t>
            </a:fld>
            <a:endParaRPr lang="en-GB" dirty="0"/>
          </a:p>
        </p:txBody>
      </p:sp>
    </p:spTree>
    <p:extLst>
      <p:ext uri="{BB962C8B-B14F-4D97-AF65-F5344CB8AC3E}">
        <p14:creationId xmlns:p14="http://schemas.microsoft.com/office/powerpoint/2010/main" val="1885089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E7C-2C8D-CF4D-A859-24C3EEAE0736}"/>
              </a:ext>
            </a:extLst>
          </p:cNvPr>
          <p:cNvSpPr>
            <a:spLocks noGrp="1"/>
          </p:cNvSpPr>
          <p:nvPr>
            <p:ph type="title"/>
          </p:nvPr>
        </p:nvSpPr>
        <p:spPr/>
        <p:txBody>
          <a:bodyPr/>
          <a:lstStyle/>
          <a:p>
            <a:r>
              <a:rPr lang="en-NL" dirty="0"/>
              <a:t>Any questions?</a:t>
            </a:r>
            <a:endParaRPr lang="en-US" dirty="0"/>
          </a:p>
        </p:txBody>
      </p:sp>
      <p:sp>
        <p:nvSpPr>
          <p:cNvPr id="3" name="Text Placeholder 2">
            <a:extLst>
              <a:ext uri="{FF2B5EF4-FFF2-40B4-BE49-F238E27FC236}">
                <a16:creationId xmlns:a16="http://schemas.microsoft.com/office/drawing/2014/main" id="{B3A7E1E3-908F-CF42-A1FA-2C4368F80D2C}"/>
              </a:ext>
            </a:extLst>
          </p:cNvPr>
          <p:cNvSpPr>
            <a:spLocks noGrp="1"/>
          </p:cNvSpPr>
          <p:nvPr>
            <p:ph type="body" sz="quarter" idx="14"/>
          </p:nvPr>
        </p:nvSpPr>
        <p:spPr/>
        <p:txBody>
          <a:bodyPr/>
          <a:lstStyle/>
          <a:p>
            <a:pPr marL="0" indent="0">
              <a:buNone/>
            </a:pPr>
            <a:r>
              <a:rPr lang="en-NL" dirty="0"/>
              <a:t>Ask me on Microsoft Teams, I reply during working hours. (9:00 – 17:00, Monday to Friday)</a:t>
            </a:r>
          </a:p>
          <a:p>
            <a:pPr marL="0" indent="0">
              <a:buNone/>
            </a:pPr>
            <a:endParaRPr lang="en-NL" dirty="0"/>
          </a:p>
          <a:p>
            <a:pPr marL="0" indent="0">
              <a:buNone/>
            </a:pPr>
            <a:r>
              <a:rPr lang="en-NL" dirty="0"/>
              <a:t>You can also e-mail me at: </a:t>
            </a:r>
            <a:r>
              <a:rPr lang="en-GB" dirty="0">
                <a:hlinkClick r:id="rId2"/>
              </a:rPr>
              <a:t>H</a:t>
            </a:r>
            <a:r>
              <a:rPr lang="en-NL" dirty="0">
                <a:hlinkClick r:id="rId2"/>
              </a:rPr>
              <a:t>eijligers.b@buas.nl</a:t>
            </a:r>
            <a:r>
              <a:rPr lang="en-NL" dirty="0"/>
              <a:t> </a:t>
            </a:r>
          </a:p>
        </p:txBody>
      </p:sp>
      <p:sp>
        <p:nvSpPr>
          <p:cNvPr id="4" name="Slide Number Placeholder 3">
            <a:extLst>
              <a:ext uri="{FF2B5EF4-FFF2-40B4-BE49-F238E27FC236}">
                <a16:creationId xmlns:a16="http://schemas.microsoft.com/office/drawing/2014/main" id="{504A6384-E407-DA47-897B-3913CB0A917D}"/>
              </a:ext>
            </a:extLst>
          </p:cNvPr>
          <p:cNvSpPr>
            <a:spLocks noGrp="1"/>
          </p:cNvSpPr>
          <p:nvPr>
            <p:ph type="sldNum" sz="quarter" idx="12"/>
          </p:nvPr>
        </p:nvSpPr>
        <p:spPr/>
        <p:txBody>
          <a:bodyPr/>
          <a:lstStyle/>
          <a:p>
            <a:fld id="{993221B0-C4CD-1546-9E62-A4249094014D}" type="slidenum">
              <a:rPr lang="en-GB" dirty="0" smtClean="0"/>
              <a:pPr/>
              <a:t>28</a:t>
            </a:fld>
            <a:endParaRPr lang="en-GB" dirty="0"/>
          </a:p>
        </p:txBody>
      </p:sp>
    </p:spTree>
    <p:extLst>
      <p:ext uri="{BB962C8B-B14F-4D97-AF65-F5344CB8AC3E}">
        <p14:creationId xmlns:p14="http://schemas.microsoft.com/office/powerpoint/2010/main" val="4097762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Time to open the ADSAI site!</a:t>
            </a: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29</a:t>
            </a:fld>
            <a:endParaRPr lang="en-GB" dirty="0"/>
          </a:p>
        </p:txBody>
      </p:sp>
      <p:sp>
        <p:nvSpPr>
          <p:cNvPr id="7" name="Title 1">
            <a:extLst>
              <a:ext uri="{FF2B5EF4-FFF2-40B4-BE49-F238E27FC236}">
                <a16:creationId xmlns:a16="http://schemas.microsoft.com/office/drawing/2014/main" id="{F23C388F-2EF8-4C29-88EA-4BC4D608D354}"/>
              </a:ext>
            </a:extLst>
          </p:cNvPr>
          <p:cNvSpPr txBox="1">
            <a:spLocks/>
          </p:cNvSpPr>
          <p:nvPr/>
        </p:nvSpPr>
        <p:spPr>
          <a:xfrm>
            <a:off x="1169987" y="1231900"/>
            <a:ext cx="7389813" cy="2641600"/>
          </a:xfrm>
          <a:prstGeom prst="rect">
            <a:avLst/>
          </a:prstGeom>
        </p:spPr>
        <p:txBody>
          <a:bodyPr vert="horz" lIns="0" tIns="0" rIns="0" bIns="0" rtlCol="0" anchor="b" anchorCtr="0">
            <a:noAutofit/>
          </a:bodyPr>
          <a:lst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a:lstStyle>
          <a:p>
            <a:pPr algn="ctr"/>
            <a:r>
              <a:rPr lang="en-NL" sz="3200" dirty="0"/>
              <a:t>And navigate to today’s content if you haven’t done so already!</a:t>
            </a:r>
          </a:p>
          <a:p>
            <a:pPr algn="ctr"/>
            <a:endParaRPr lang="en-NL" sz="3200" dirty="0"/>
          </a:p>
          <a:p>
            <a:pPr algn="ctr"/>
            <a:r>
              <a:rPr lang="en-US" sz="3200" dirty="0"/>
              <a:t>adsai.buas.nl</a:t>
            </a:r>
            <a:r>
              <a:rPr lang="en-NL" sz="3200" dirty="0"/>
              <a:t> </a:t>
            </a:r>
            <a:endParaRPr lang="en-US" sz="3200" dirty="0"/>
          </a:p>
        </p:txBody>
      </p:sp>
    </p:spTree>
    <p:extLst>
      <p:ext uri="{BB962C8B-B14F-4D97-AF65-F5344CB8AC3E}">
        <p14:creationId xmlns:p14="http://schemas.microsoft.com/office/powerpoint/2010/main" val="274430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a:xfrm>
            <a:off x="1169988" y="12821"/>
            <a:ext cx="7554911" cy="827872"/>
          </a:xfrm>
        </p:spPr>
        <p:txBody>
          <a:bodyPr/>
          <a:lstStyle/>
          <a:p>
            <a:r>
              <a:rPr lang="en-US" dirty="0"/>
              <a:t>Intro</a:t>
            </a:r>
            <a:r>
              <a:rPr lang="en-NL" dirty="0"/>
              <a:t> Lecturers: Nitin Bhushan</a:t>
            </a:r>
            <a:endParaRPr lang="en-US" dirty="0"/>
          </a:p>
        </p:txBody>
      </p:sp>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5091695" y="918389"/>
            <a:ext cx="3080754" cy="3581248"/>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lt"/>
              <a:buAutoNum type="arabicPeriod"/>
            </a:pPr>
            <a:r>
              <a:rPr lang="en-NL" sz="1200" dirty="0">
                <a:solidFill>
                  <a:schemeClr val="accent1"/>
                </a:solidFill>
              </a:rPr>
              <a:t>Qualifications?</a:t>
            </a:r>
          </a:p>
          <a:p>
            <a:pPr marL="228600" indent="-228600">
              <a:buFont typeface="+mj-lt"/>
              <a:buAutoNum type="arabicPeriod"/>
            </a:pPr>
            <a:r>
              <a:rPr lang="en-NL" sz="1200" dirty="0">
                <a:solidFill>
                  <a:schemeClr val="accent1"/>
                </a:solidFill>
              </a:rPr>
              <a:t>Portfolio and work experience</a:t>
            </a: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r>
              <a:rPr lang="en-NL" sz="1200" dirty="0">
                <a:solidFill>
                  <a:schemeClr val="accent1"/>
                </a:solidFill>
              </a:rPr>
              <a:t>Hobbies</a:t>
            </a:r>
          </a:p>
          <a:p>
            <a:pPr marL="228600" indent="-228600">
              <a:buFont typeface="Arial" panose="020B0604020202020204" pitchFamily="34" charset="0"/>
              <a:buAutoNum type="arabicParenBoth"/>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18009" y="3157640"/>
            <a:ext cx="29537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251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“Somebody who solves problems using data analyses in a computerized environment.”</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science is an interdisciplinary field that uses scientific methods, processes, algorithms and systems to extract knowledge and insights from noisy, structured and unstructured data,[1][2] and apply knowledge and actionable insights from data across a broad range of application domains.</a:t>
            </a:r>
            <a:r>
              <a:rPr lang="en-NL" sz="1200" dirty="0"/>
              <a:t>”</a:t>
            </a:r>
          </a:p>
          <a:p>
            <a:pPr marL="0" indent="0" algn="ctr">
              <a:buNone/>
            </a:pPr>
            <a:endParaRPr lang="en-NL" sz="1200" dirty="0"/>
          </a:p>
          <a:p>
            <a:pPr marL="0" indent="0" algn="ctr">
              <a:buNone/>
            </a:pPr>
            <a:endParaRPr lang="en-NL" sz="1200" dirty="0"/>
          </a:p>
          <a:p>
            <a:pPr marL="0" indent="0">
              <a:buNone/>
            </a:pPr>
            <a:r>
              <a:rPr lang="en-NL" sz="1200" dirty="0"/>
              <a:t>IBM:</a:t>
            </a:r>
          </a:p>
          <a:p>
            <a:pPr marL="0" indent="0" algn="ctr">
              <a:buNone/>
            </a:pPr>
            <a:r>
              <a:rPr lang="en-NL" sz="1200" dirty="0"/>
              <a:t>“</a:t>
            </a:r>
            <a:r>
              <a:rPr lang="en-GB" sz="1200" dirty="0"/>
              <a:t>Data science combines the scientific method, math and statistics, specialized programming, advanced analytics, AI, and even storytelling to uncover and explain the business insights buried in data.</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4</a:t>
            </a:fld>
            <a:endParaRPr lang="en-GB" dirty="0"/>
          </a:p>
        </p:txBody>
      </p:sp>
    </p:spTree>
    <p:extLst>
      <p:ext uri="{BB962C8B-B14F-4D97-AF65-F5344CB8AC3E}">
        <p14:creationId xmlns:p14="http://schemas.microsoft.com/office/powerpoint/2010/main" val="3395474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5</a:t>
            </a:fld>
            <a:endParaRPr lang="en-GB" dirty="0"/>
          </a:p>
        </p:txBody>
      </p:sp>
      <p:pic>
        <p:nvPicPr>
          <p:cNvPr id="1026" name="Picture 2" descr="The Data Science Venn Diagram — Drew Conway">
            <a:extLst>
              <a:ext uri="{FF2B5EF4-FFF2-40B4-BE49-F238E27FC236}">
                <a16:creationId xmlns:a16="http://schemas.microsoft.com/office/drawing/2014/main" id="{E6B573EB-5968-4318-8AF0-C48506892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008185"/>
            <a:ext cx="370205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C3082F-5B90-4FA2-85DC-6A0969B83D5B}"/>
              </a:ext>
            </a:extLst>
          </p:cNvPr>
          <p:cNvSpPr txBox="1"/>
          <p:nvPr/>
        </p:nvSpPr>
        <p:spPr>
          <a:xfrm>
            <a:off x="5734050" y="3937000"/>
            <a:ext cx="2997200" cy="311150"/>
          </a:xfrm>
          <a:prstGeom prst="rect">
            <a:avLst/>
          </a:prstGeom>
        </p:spPr>
        <p:txBody>
          <a:bodyPr vert="horz" wrap="square" lIns="0" tIns="0" rIns="0" bIns="0" rtlCol="0">
            <a:noAutofit/>
          </a:bodyPr>
          <a:lstStyle/>
          <a:p>
            <a:pPr algn="l"/>
            <a:endParaRPr lang="en-GB" dirty="0"/>
          </a:p>
        </p:txBody>
      </p:sp>
      <p:sp>
        <p:nvSpPr>
          <p:cNvPr id="5" name="TextBox 4">
            <a:extLst>
              <a:ext uri="{FF2B5EF4-FFF2-40B4-BE49-F238E27FC236}">
                <a16:creationId xmlns:a16="http://schemas.microsoft.com/office/drawing/2014/main" id="{0F172F3C-456F-46E8-B918-DA1C5DBDA99E}"/>
              </a:ext>
            </a:extLst>
          </p:cNvPr>
          <p:cNvSpPr txBox="1"/>
          <p:nvPr/>
        </p:nvSpPr>
        <p:spPr>
          <a:xfrm>
            <a:off x="5969000" y="4146550"/>
            <a:ext cx="2711450" cy="272676"/>
          </a:xfrm>
          <a:prstGeom prst="rect">
            <a:avLst/>
          </a:prstGeom>
        </p:spPr>
        <p:txBody>
          <a:bodyPr vert="horz" wrap="square" lIns="0" tIns="0" rIns="0" bIns="0" rtlCol="0">
            <a:noAutofit/>
          </a:bodyPr>
          <a:lstStyle/>
          <a:p>
            <a:pPr algn="l"/>
            <a:r>
              <a:rPr lang="en-NL" sz="1050" b="0" i="0" dirty="0">
                <a:solidFill>
                  <a:srgbClr val="3C454E"/>
                </a:solidFill>
                <a:effectLst/>
                <a:latin typeface="Lato" panose="020B0604020202020204" pitchFamily="34" charset="0"/>
              </a:rPr>
              <a:t>D</a:t>
            </a:r>
            <a:r>
              <a:rPr lang="en-GB" sz="1050" b="0" i="0" dirty="0" err="1">
                <a:solidFill>
                  <a:srgbClr val="3C454E"/>
                </a:solidFill>
                <a:effectLst/>
                <a:latin typeface="Lato" panose="020B0604020202020204" pitchFamily="34" charset="0"/>
              </a:rPr>
              <a:t>rew</a:t>
            </a:r>
            <a:r>
              <a:rPr lang="en-GB" sz="1050" b="0" i="0" dirty="0">
                <a:solidFill>
                  <a:srgbClr val="3C454E"/>
                </a:solidFill>
                <a:effectLst/>
                <a:latin typeface="Lato" panose="020B0604020202020204" pitchFamily="34" charset="0"/>
              </a:rPr>
              <a:t> </a:t>
            </a:r>
            <a:r>
              <a:rPr lang="en-GB" sz="1050" b="0" i="0" dirty="0" err="1">
                <a:solidFill>
                  <a:srgbClr val="3C454E"/>
                </a:solidFill>
                <a:effectLst/>
                <a:latin typeface="Lato" panose="020B0604020202020204" pitchFamily="34" charset="0"/>
              </a:rPr>
              <a:t>Conways's</a:t>
            </a:r>
            <a:r>
              <a:rPr lang="en-GB" sz="1050" b="0" i="0" dirty="0">
                <a:solidFill>
                  <a:srgbClr val="3C454E"/>
                </a:solidFill>
                <a:effectLst/>
                <a:latin typeface="Lato" panose="020B0604020202020204" pitchFamily="34" charset="0"/>
              </a:rPr>
              <a:t> Data Science </a:t>
            </a:r>
            <a:r>
              <a:rPr lang="en-GB" sz="1050" b="0" i="0" dirty="0" err="1">
                <a:solidFill>
                  <a:srgbClr val="3C454E"/>
                </a:solidFill>
                <a:effectLst/>
                <a:latin typeface="Lato" panose="020B0604020202020204" pitchFamily="34" charset="0"/>
              </a:rPr>
              <a:t>venn</a:t>
            </a:r>
            <a:r>
              <a:rPr lang="en-GB" sz="1050" b="0" i="0" dirty="0">
                <a:solidFill>
                  <a:srgbClr val="3C454E"/>
                </a:solidFill>
                <a:effectLst/>
                <a:latin typeface="Lato" panose="020B0604020202020204" pitchFamily="34" charset="0"/>
              </a:rPr>
              <a:t> diagram</a:t>
            </a:r>
            <a:endParaRPr lang="en-GB" sz="1050" dirty="0"/>
          </a:p>
        </p:txBody>
      </p:sp>
    </p:spTree>
    <p:extLst>
      <p:ext uri="{BB962C8B-B14F-4D97-AF65-F5344CB8AC3E}">
        <p14:creationId xmlns:p14="http://schemas.microsoft.com/office/powerpoint/2010/main" val="313868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1E98-ECA0-4240-8FF2-29AC76466207}"/>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97A17ABD-A8A1-4709-B8FF-13831AC3C465}"/>
              </a:ext>
            </a:extLst>
          </p:cNvPr>
          <p:cNvSpPr>
            <a:spLocks noGrp="1"/>
          </p:cNvSpPr>
          <p:nvPr>
            <p:ph type="sldNum" sz="quarter" idx="12"/>
          </p:nvPr>
        </p:nvSpPr>
        <p:spPr/>
        <p:txBody>
          <a:bodyPr/>
          <a:lstStyle/>
          <a:p>
            <a:fld id="{993221B0-C4CD-1546-9E62-A4249094014D}" type="slidenum">
              <a:rPr lang="en-GB" smtClean="0"/>
              <a:pPr/>
              <a:t>6</a:t>
            </a:fld>
            <a:endParaRPr lang="en-GB"/>
          </a:p>
        </p:txBody>
      </p:sp>
      <p:pic>
        <p:nvPicPr>
          <p:cNvPr id="2050" name="Picture 2">
            <a:extLst>
              <a:ext uri="{FF2B5EF4-FFF2-40B4-BE49-F238E27FC236}">
                <a16:creationId xmlns:a16="http://schemas.microsoft.com/office/drawing/2014/main" id="{47BD7E04-6CDD-4FBE-B4F8-F4D0CB0F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468" y="974848"/>
            <a:ext cx="66675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3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698B-DB10-4568-9902-AEA1C6282280}"/>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4C839DB5-32F3-45EF-A5E1-FE183C475E1F}"/>
              </a:ext>
            </a:extLst>
          </p:cNvPr>
          <p:cNvSpPr>
            <a:spLocks noGrp="1"/>
          </p:cNvSpPr>
          <p:nvPr>
            <p:ph type="sldNum" sz="quarter" idx="12"/>
          </p:nvPr>
        </p:nvSpPr>
        <p:spPr/>
        <p:txBody>
          <a:bodyPr/>
          <a:lstStyle/>
          <a:p>
            <a:fld id="{993221B0-C4CD-1546-9E62-A4249094014D}" type="slidenum">
              <a:rPr lang="en-GB" smtClean="0"/>
              <a:pPr/>
              <a:t>7</a:t>
            </a:fld>
            <a:endParaRPr lang="en-GB"/>
          </a:p>
        </p:txBody>
      </p:sp>
      <p:pic>
        <p:nvPicPr>
          <p:cNvPr id="3074" name="Picture 2" descr="Zo start je een data science project! (CRISP) - DataBloq">
            <a:extLst>
              <a:ext uri="{FF2B5EF4-FFF2-40B4-BE49-F238E27FC236}">
                <a16:creationId xmlns:a16="http://schemas.microsoft.com/office/drawing/2014/main" id="{56F31986-3B3B-4905-8C88-D68390B96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1049404"/>
            <a:ext cx="3292475" cy="3306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18A8C473-92A3-4984-8BF3-13A3C63F6F6E}"/>
              </a:ext>
            </a:extLst>
          </p:cNvPr>
          <p:cNvSpPr>
            <a:spLocks noGrp="1"/>
          </p:cNvSpPr>
          <p:nvPr>
            <p:ph type="body" sz="quarter" idx="14"/>
          </p:nvPr>
        </p:nvSpPr>
        <p:spPr>
          <a:xfrm>
            <a:off x="1169987" y="918389"/>
            <a:ext cx="7002462" cy="3437994"/>
          </a:xfrm>
        </p:spPr>
        <p:txBody>
          <a:bodyPr/>
          <a:lstStyle/>
          <a:p>
            <a:pPr marL="0" indent="0">
              <a:buNone/>
            </a:pPr>
            <a:r>
              <a:rPr lang="en-NL" sz="1200" dirty="0"/>
              <a:t>There are many varieties...</a:t>
            </a:r>
          </a:p>
          <a:p>
            <a:pPr marL="0" indent="0">
              <a:buNone/>
            </a:pPr>
            <a:endParaRPr lang="en-NL" sz="1200" dirty="0"/>
          </a:p>
          <a:p>
            <a:pPr marL="0" indent="0">
              <a:buNone/>
            </a:pPr>
            <a:r>
              <a:rPr lang="en-NL" sz="1200" dirty="0"/>
              <a:t>We base our curriculum on the EDSION</a:t>
            </a:r>
          </a:p>
          <a:p>
            <a:pPr marL="0" indent="0">
              <a:buNone/>
            </a:pPr>
            <a:r>
              <a:rPr lang="en-NL" sz="1200" dirty="0"/>
              <a:t>Data Science Competency Framework </a:t>
            </a:r>
          </a:p>
          <a:p>
            <a:pPr marL="0" indent="0">
              <a:buNone/>
            </a:pPr>
            <a:r>
              <a:rPr lang="en-NL" sz="1200" dirty="0"/>
              <a:t>as proposed by the European Union.</a:t>
            </a:r>
          </a:p>
          <a:p>
            <a:pPr marL="0" indent="0">
              <a:buNone/>
            </a:pPr>
            <a:endParaRPr lang="en-NL" sz="1200" dirty="0"/>
          </a:p>
          <a:p>
            <a:pPr marL="0" indent="0">
              <a:buNone/>
            </a:pPr>
            <a:r>
              <a:rPr lang="en-NL" sz="1200" dirty="0"/>
              <a:t>Don’t worry too much about it in the first</a:t>
            </a:r>
          </a:p>
          <a:p>
            <a:pPr marL="0" indent="0">
              <a:buNone/>
            </a:pPr>
            <a:r>
              <a:rPr lang="en-NL" sz="1200" dirty="0"/>
              <a:t>year though: we’ll guide you through it!</a:t>
            </a:r>
            <a:endParaRPr lang="en-US" sz="1200" dirty="0"/>
          </a:p>
        </p:txBody>
      </p:sp>
      <p:pic>
        <p:nvPicPr>
          <p:cNvPr id="3076" name="Picture 4">
            <a:extLst>
              <a:ext uri="{FF2B5EF4-FFF2-40B4-BE49-F238E27FC236}">
                <a16:creationId xmlns:a16="http://schemas.microsoft.com/office/drawing/2014/main" id="{55F35387-787E-4150-AAA6-0B24DAA75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17" y="2778235"/>
            <a:ext cx="2838451" cy="210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7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“Real-world properties translated into some abstract form; numbers or text, so people can understand relationships between objects and/or phenomena”</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are individual facts, statistics, or items of information, often numeric, that are collected through observation.</a:t>
            </a:r>
            <a:r>
              <a:rPr lang="en-NL" sz="1200" dirty="0"/>
              <a:t> </a:t>
            </a:r>
            <a:r>
              <a:rPr lang="en-GB" sz="1200" dirty="0"/>
              <a:t>In a more technical sense, data are a set of values of qualitative or quantitative variables about one or more persons or objects, while a datum (singular of data) is a single value of a single variable.</a:t>
            </a:r>
            <a:r>
              <a:rPr lang="en-NL" sz="1200" dirty="0"/>
              <a:t>”</a:t>
            </a:r>
          </a:p>
          <a:p>
            <a:pPr marL="0" indent="0" algn="ctr">
              <a:buNone/>
            </a:pPr>
            <a:endParaRPr lang="en-NL" sz="1200" dirty="0"/>
          </a:p>
          <a:p>
            <a:pPr marL="0" indent="0" algn="ctr">
              <a:buNone/>
            </a:pPr>
            <a:endParaRPr lang="en-NL" sz="1200" dirty="0"/>
          </a:p>
          <a:p>
            <a:pPr marL="0" indent="0">
              <a:buNone/>
            </a:pPr>
            <a:r>
              <a:rPr lang="en-NL" sz="1200" dirty="0"/>
              <a:t>Cambridge Dictionary:</a:t>
            </a:r>
          </a:p>
          <a:p>
            <a:pPr marL="0" indent="0" algn="ctr">
              <a:buNone/>
            </a:pPr>
            <a:r>
              <a:rPr lang="en-NL" sz="1200" dirty="0"/>
              <a:t>“</a:t>
            </a:r>
            <a:r>
              <a:rPr lang="en-GB" sz="1200" dirty="0"/>
              <a:t>information, especially facts or numbers, collected to be examined and considered and used to help decision-making, or information in an electronic form that can be stored and used by a computer:</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8</a:t>
            </a:fld>
            <a:endParaRPr lang="en-GB" dirty="0"/>
          </a:p>
        </p:txBody>
      </p:sp>
    </p:spTree>
    <p:extLst>
      <p:ext uri="{BB962C8B-B14F-4D97-AF65-F5344CB8AC3E}">
        <p14:creationId xmlns:p14="http://schemas.microsoft.com/office/powerpoint/2010/main" val="2365305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NL" dirty="0"/>
              <a:t>How do we describe an object?</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3008313" cy="3437994"/>
          </a:xfrm>
        </p:spPr>
        <p:txBody>
          <a:bodyPr vert="horz" lIns="0" tIns="0" rIns="0" bIns="0" rtlCol="0" anchor="t">
            <a:noAutofit/>
          </a:bodyPr>
          <a:lstStyle/>
          <a:p>
            <a:pPr marL="0" indent="0" algn="ctr">
              <a:buNone/>
            </a:pPr>
            <a:r>
              <a:rPr lang="en-NL" sz="1200" dirty="0">
                <a:solidFill>
                  <a:schemeClr val="accent1"/>
                </a:solidFill>
                <a:ea typeface="Open Sans Light"/>
                <a:cs typeface="Open Sans Light"/>
              </a:rPr>
              <a:t>Words are commonly used to describe an object and it’s relationship and place in the world.</a:t>
            </a:r>
          </a:p>
          <a:p>
            <a:pPr marL="0" indent="0">
              <a:buNone/>
            </a:pPr>
            <a:endParaRPr lang="en-NL" sz="1200" dirty="0">
              <a:solidFill>
                <a:schemeClr val="accent1"/>
              </a:solidFill>
              <a:ea typeface="Open Sans Light"/>
              <a:cs typeface="Open Sans Light"/>
            </a:endParaRPr>
          </a:p>
          <a:p>
            <a:pPr marL="228600" indent="-228600">
              <a:buAutoNum type="arabicParenBoth"/>
            </a:pPr>
            <a:r>
              <a:rPr lang="en-NL" sz="1200" dirty="0">
                <a:solidFill>
                  <a:schemeClr val="accent1"/>
                </a:solidFill>
                <a:ea typeface="Open Sans Light"/>
                <a:cs typeface="Open Sans Light"/>
              </a:rPr>
              <a:t>Large</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Long</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Old</a:t>
            </a:r>
          </a:p>
          <a:p>
            <a:pPr marL="228600" indent="-228600">
              <a:buAutoNum type="arabicParenBoth"/>
            </a:pPr>
            <a:r>
              <a:rPr lang="en-NL" sz="1200" dirty="0">
                <a:solidFill>
                  <a:schemeClr val="accent1"/>
                </a:solidFill>
                <a:ea typeface="Open Sans Light"/>
                <a:cs typeface="Open Sans Light"/>
              </a:rPr>
              <a:t>Heavy</a:t>
            </a:r>
          </a:p>
          <a:p>
            <a:pPr marL="228600" indent="-228600">
              <a:buAutoNum type="arabicParenBoth"/>
            </a:pPr>
            <a:r>
              <a:rPr lang="en-NL" sz="1200" dirty="0">
                <a:solidFill>
                  <a:schemeClr val="accent1"/>
                </a:solidFill>
                <a:ea typeface="Open Sans Light"/>
                <a:cs typeface="Open Sans Light"/>
              </a:rPr>
              <a:t>[Student examples]</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9</a:t>
            </a:fld>
            <a:endParaRPr lang="en-GB" dirty="0"/>
          </a:p>
        </p:txBody>
      </p:sp>
      <p:pic>
        <p:nvPicPr>
          <p:cNvPr id="4098" name="Picture 2">
            <a:extLst>
              <a:ext uri="{FF2B5EF4-FFF2-40B4-BE49-F238E27FC236}">
                <a16:creationId xmlns:a16="http://schemas.microsoft.com/office/drawing/2014/main" id="{84F8F2E8-A850-4154-8A2D-4371F2178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971550"/>
            <a:ext cx="2362200"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03F6D36-CB0F-4AD8-B349-D7BCEF12343A}"/>
              </a:ext>
            </a:extLst>
          </p:cNvPr>
          <p:cNvSpPr txBox="1">
            <a:spLocks/>
          </p:cNvSpPr>
          <p:nvPr/>
        </p:nvSpPr>
        <p:spPr>
          <a:xfrm>
            <a:off x="6753600" y="971550"/>
            <a:ext cx="2075016" cy="3492450"/>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NL" sz="1200" dirty="0">
                <a:solidFill>
                  <a:schemeClr val="accent1"/>
                </a:solidFill>
                <a:ea typeface="Open Sans Light"/>
                <a:cs typeface="Open Sans Light"/>
              </a:rPr>
              <a:t>These words we assign to an object can be further defined in a more precise way. </a:t>
            </a:r>
          </a:p>
          <a:p>
            <a:pPr marL="0" indent="0" algn="ctr">
              <a:buFont typeface="Arial" panose="020B0604020202020204" pitchFamily="34" charset="0"/>
              <a:buNone/>
            </a:pPr>
            <a:endParaRPr lang="en-NL" sz="1200" dirty="0">
              <a:solidFill>
                <a:schemeClr val="accent1"/>
              </a:solidFill>
              <a:ea typeface="Open Sans Light"/>
              <a:cs typeface="Open Sans Light"/>
            </a:endParaRPr>
          </a:p>
          <a:p>
            <a:pPr marL="0" indent="0" algn="ctr">
              <a:buFont typeface="Arial" panose="020B0604020202020204" pitchFamily="34" charset="0"/>
              <a:buNone/>
            </a:pPr>
            <a:r>
              <a:rPr lang="en-NL" sz="1200" dirty="0">
                <a:solidFill>
                  <a:schemeClr val="accent1"/>
                </a:solidFill>
                <a:ea typeface="Open Sans Light"/>
                <a:cs typeface="Open Sans Light"/>
              </a:rPr>
              <a:t>Specifically we can use numbers or categories to give them a more meaningful description.</a:t>
            </a:r>
          </a:p>
          <a:p>
            <a:pPr marL="0" indent="0" algn="ctr">
              <a:buFont typeface="Arial" panose="020B0604020202020204" pitchFamily="34" charset="0"/>
              <a:buNone/>
            </a:pPr>
            <a:endParaRPr lang="en-NL" sz="1200" dirty="0">
              <a:solidFill>
                <a:schemeClr val="accent1"/>
              </a:solidFill>
              <a:ea typeface="Open Sans Light"/>
              <a:cs typeface="Open Sans Light"/>
            </a:endParaRPr>
          </a:p>
          <a:p>
            <a:pPr marL="0" indent="0" algn="ctr">
              <a:buFont typeface="Arial" panose="020B0604020202020204" pitchFamily="34" charset="0"/>
              <a:buNone/>
            </a:pPr>
            <a:r>
              <a:rPr lang="en-NL" sz="1200" dirty="0">
                <a:solidFill>
                  <a:schemeClr val="accent1"/>
                </a:solidFill>
                <a:ea typeface="Open Sans Light"/>
                <a:cs typeface="Open Sans Light"/>
              </a:rPr>
              <a:t>We call these ‘descriptions’ variables and they’ve been around since the dawn of language:</a:t>
            </a:r>
          </a:p>
          <a:p>
            <a:pPr marL="0" indent="0" algn="ctr">
              <a:buFont typeface="Arial" panose="020B0604020202020204" pitchFamily="34" charset="0"/>
              <a:buNone/>
            </a:pPr>
            <a:r>
              <a:rPr lang="en-NL" sz="1200" dirty="0">
                <a:solidFill>
                  <a:schemeClr val="accent1"/>
                </a:solidFill>
                <a:ea typeface="Open Sans Light"/>
                <a:cs typeface="Open Sans Light"/>
              </a:rPr>
              <a:t>Pre-historic: Dog-Dog-Dog</a:t>
            </a:r>
          </a:p>
          <a:p>
            <a:pPr marL="0" indent="0" algn="ctr">
              <a:buFont typeface="Arial" panose="020B0604020202020204" pitchFamily="34" charset="0"/>
              <a:buNone/>
            </a:pPr>
            <a:r>
              <a:rPr lang="en-NL" sz="1200" dirty="0">
                <a:solidFill>
                  <a:schemeClr val="accent1"/>
                </a:solidFill>
                <a:ea typeface="Open Sans Light"/>
                <a:cs typeface="Open Sans Light"/>
              </a:rPr>
              <a:t>Now: Three dogs</a:t>
            </a:r>
          </a:p>
        </p:txBody>
      </p:sp>
    </p:spTree>
    <p:extLst>
      <p:ext uri="{BB962C8B-B14F-4D97-AF65-F5344CB8AC3E}">
        <p14:creationId xmlns:p14="http://schemas.microsoft.com/office/powerpoint/2010/main" val="1984177416"/>
      </p:ext>
    </p:extLst>
  </p:cSld>
  <p:clrMapOvr>
    <a:masterClrMapping/>
  </p:clrMapOvr>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06FA0A2AD4DA488583749EC2534234" ma:contentTypeVersion="8" ma:contentTypeDescription="Create a new document." ma:contentTypeScope="" ma:versionID="2f0df642594624f7fc3db1098387853f">
  <xsd:schema xmlns:xsd="http://www.w3.org/2001/XMLSchema" xmlns:xs="http://www.w3.org/2001/XMLSchema" xmlns:p="http://schemas.microsoft.com/office/2006/metadata/properties" xmlns:ns2="60348849-ecd6-40c5-8069-7b4f665118aa" targetNamespace="http://schemas.microsoft.com/office/2006/metadata/properties" ma:root="true" ma:fieldsID="9b148455189822cfcca8636589f0e618" ns2:_="">
    <xsd:import namespace="60348849-ecd6-40c5-8069-7b4f665118a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48849-ecd6-40c5-8069-7b4f665118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819A65-AAD0-45D1-B8CC-A5867EEFE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348849-ecd6-40c5-8069-7b4f66511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D4116C-7C35-474F-9CBD-6B61824974E7}">
  <ds:schemaRefs>
    <ds:schemaRef ds:uri="http://purl.org/dc/dcmitype/"/>
    <ds:schemaRef ds:uri="04f6b7f5-040d-4994-9511-9e8f04d17fd0"/>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A3E3F812-EB3A-45E0-806F-3A57BE09F4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1618</Words>
  <Application>Microsoft Office PowerPoint</Application>
  <PresentationFormat>On-screen Show (16:9)</PresentationFormat>
  <Paragraphs>290</Paragraphs>
  <Slides>29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vt:lpstr>
      <vt:lpstr>Calibri</vt:lpstr>
      <vt:lpstr>Lato</vt:lpstr>
      <vt:lpstr>Open Sans</vt:lpstr>
      <vt:lpstr>Open Sans Light</vt:lpstr>
      <vt:lpstr>Open Sans Semibold</vt:lpstr>
      <vt:lpstr>System Font Regular</vt:lpstr>
      <vt:lpstr>Office Theme</vt:lpstr>
      <vt:lpstr>ADSAI: Data Science 1: The World in Data</vt:lpstr>
      <vt:lpstr>Intro Lecturers: Bram Heijligers</vt:lpstr>
      <vt:lpstr>Intro Lecturers: Nitin Bhushan</vt:lpstr>
      <vt:lpstr>What is data science?</vt:lpstr>
      <vt:lpstr>What is data science?</vt:lpstr>
      <vt:lpstr>CRISP-DM</vt:lpstr>
      <vt:lpstr>CRISP-DM</vt:lpstr>
      <vt:lpstr>What is data?</vt:lpstr>
      <vt:lpstr>How do we describe an object?</vt:lpstr>
      <vt:lpstr>Objects quantified to data</vt:lpstr>
      <vt:lpstr>Why would do we do this?</vt:lpstr>
      <vt:lpstr>Objects quantified to data</vt:lpstr>
      <vt:lpstr>Objects quantified to data</vt:lpstr>
      <vt:lpstr>Objects quantified to data</vt:lpstr>
      <vt:lpstr>You in data; QS</vt:lpstr>
      <vt:lpstr>Bram in data; QS</vt:lpstr>
      <vt:lpstr>Bram in data; QS</vt:lpstr>
      <vt:lpstr>Bram in data; QS</vt:lpstr>
      <vt:lpstr>How do we describe phenomena?</vt:lpstr>
      <vt:lpstr>How do we describe phenomena?</vt:lpstr>
      <vt:lpstr>Phenomena quantified</vt:lpstr>
      <vt:lpstr>What about COVID-19 Spreading Phenomena?</vt:lpstr>
      <vt:lpstr>How do we store and process data?</vt:lpstr>
      <vt:lpstr>Educational Approach</vt:lpstr>
      <vt:lpstr>Course Approach</vt:lpstr>
      <vt:lpstr>Course Approach</vt:lpstr>
      <vt:lpstr>Assessment</vt:lpstr>
      <vt:lpstr>Any questions?</vt:lpstr>
      <vt:lpstr>Time to open the ADSAI 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lastModifiedBy>Heijligers, Bram</cp:lastModifiedBy>
  <cp:revision>225</cp:revision>
  <cp:lastPrinted>2021-03-18T10:34:55Z</cp:lastPrinted>
  <dcterms:created xsi:type="dcterms:W3CDTF">2020-04-07T10:08:32Z</dcterms:created>
  <dcterms:modified xsi:type="dcterms:W3CDTF">2021-09-15T19:41:37Z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0x010100DB06FA0A2AD4DA488583749EC2534234</vt:lpwstr>
  </property>
</Properties>
</file>